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320" r:id="rId3"/>
    <p:sldId id="321" r:id="rId4"/>
    <p:sldId id="291" r:id="rId5"/>
    <p:sldId id="309" r:id="rId6"/>
    <p:sldId id="303" r:id="rId7"/>
    <p:sldId id="304" r:id="rId8"/>
    <p:sldId id="301" r:id="rId9"/>
    <p:sldId id="317" r:id="rId10"/>
    <p:sldId id="302" r:id="rId11"/>
    <p:sldId id="318" r:id="rId12"/>
    <p:sldId id="319" r:id="rId13"/>
    <p:sldId id="311" r:id="rId14"/>
    <p:sldId id="312" r:id="rId15"/>
    <p:sldId id="308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C4F8"/>
    <a:srgbClr val="ECE22B"/>
    <a:srgbClr val="EC1C24"/>
    <a:srgbClr val="F5BD12"/>
    <a:srgbClr val="1B2A4B"/>
    <a:srgbClr val="EEEEEE"/>
    <a:srgbClr val="F0F0F0"/>
    <a:srgbClr val="06B9F7"/>
    <a:srgbClr val="315099"/>
    <a:srgbClr val="18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08"/>
  </p:normalViewPr>
  <p:slideViewPr>
    <p:cSldViewPr snapToGrid="0" snapToObjects="1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A04A-B5BD-C049-8FF6-F9458C8B132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1FBB-0D57-4E4E-86A5-18707DFD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1FBB-0D57-4E4E-86A5-18707DFDE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9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B6D6-BA1E-024F-93B9-ABAC0F6A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F87F5-F5BC-CE4D-90AC-EA3324BF3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9D62C-0F0F-5E43-930A-A4805D35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502C5-D31B-F748-8F65-E50FF71A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4EA3-A3B8-B740-9E8C-3A92FE67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9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13B-52A4-6640-B769-DB1D401E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10315-956C-9143-A3F1-D4471C431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DEDFF-3F50-8442-B83A-40F2A0C2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88AE-E0EA-6D4C-8B03-C60D2CF2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10AF-69DD-8E4B-84A9-F879FF42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9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B5674-EB86-1B45-A6AF-E821F5492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E05CE-C776-384D-A0A1-80DD39AA7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EBBF-FC0B-674B-8D43-AD3F74C7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0ACFD-2BE0-7D40-999C-460EB78F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F1331-4438-3640-8B48-D9C82774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20D9-C7A1-ED46-A7EE-49FA63DD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4589D-B4B3-2549-91E5-B3B7506EF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BA24-52C8-FD4E-9F4D-4FDAE3DC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0F11-E98C-E645-8AE0-DD5C9101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81CD-AE8F-4C46-9EA5-2CB3DEF5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50E3-CFBD-364A-9DDA-099CF50C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0800-CE73-0540-BD86-E9954BEA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1F61-6AC4-D446-9245-2F98DFAC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ED7D-96BA-7B49-A723-B220F055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E3E5-8618-B748-BCC1-9F400A57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2737-2080-6743-A15E-AC822F51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1352-9369-024E-A911-42D98CC67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1E416-1B55-3742-A798-8B133E3D3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2BADD-86AC-B840-8F04-C94EFD6A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B0821-FE87-F543-A09F-91A49AD7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2328E-7F43-FD48-B6EE-4DEE037D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0A3E-A708-A041-A700-576B5A05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F4D15-6120-694F-BA12-6F16496A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A5442-B59A-AD4B-A53C-40E80670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7955B-08B6-D54E-B5BF-6271EB03C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EECE4-EF9D-B745-B442-A121A779A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DB6AF-1AF6-BE46-8FD9-6C3CBC5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C57EE-D33A-3E41-98AC-0A8A36BE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A3B21-2683-B64B-90A6-792B1A76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DC40-3A13-D54F-A1C9-6BF9ED38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D6EC3-EFCC-4240-BD2F-531891600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5732F-8845-6C43-88FD-8EBD2386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62942-6476-254E-8577-3C995C07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0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56D2A-1E29-7E4B-9CF5-59978702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DB085-4880-E74F-AC51-EBD9EB03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BFF6D-4E99-0D40-ADDE-17994771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A1AC-652C-014C-A7A6-2F1B9C75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9411-E9BB-7442-A0D1-3ECFC8CCB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01294-4042-E547-B365-995227147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B23A1-031A-694A-B323-108CC71B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C6E5F-174F-EE40-AD17-590D7654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FB0FB-7B02-7F44-AD7B-E202864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8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5D82-0DFC-374B-B588-16ACCB36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E115C-834E-794D-B55E-71550FEC0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C12F0-CF9C-D544-B9D6-AEA29CBF3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5ACB8-8414-1046-B8BD-BEC64BBA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F054E-6830-BE44-90D9-EE1C7FF7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B6D45-DF3C-E947-B4EB-53051DCD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D3576-0429-8941-A19B-AE013712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0E525-CB80-6B42-8834-FEF25DE6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920A8-5E32-0344-87B6-E80820183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607D-46C9-554B-A352-83CB7C8CCF69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4E786-7A4F-D54B-8E3F-D51BAD8A2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98A17-6132-9640-8005-10E42346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5422B-4A7B-8140-B156-F09F78A93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hyperlink" Target="https://twitter.com/marvellousmeapp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hyperlink" Target="https://www.linkedin.com/company/juniper-education-group-uk" TargetMode="External"/><Relationship Id="rId5" Type="http://schemas.openxmlformats.org/officeDocument/2006/relationships/hyperlink" Target="https://www.facebook.com/MarvellousMeApp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hyperlink" Target="https://www.instagram.com/marvellousmeapp/?hl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4E6201-8E4D-F3E6-8581-B46D1341446E}"/>
              </a:ext>
            </a:extLst>
          </p:cNvPr>
          <p:cNvSpPr txBox="1"/>
          <p:nvPr/>
        </p:nvSpPr>
        <p:spPr>
          <a:xfrm>
            <a:off x="0" y="11229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 </a:t>
            </a:r>
          </a:p>
          <a:p>
            <a:pPr algn="ctr"/>
            <a:r>
              <a:rPr lang="en-GB" sz="7200" b="1" dirty="0">
                <a:solidFill>
                  <a:srgbClr val="228DB4"/>
                </a:solidFill>
              </a:rPr>
              <a:t>Teacher Tutorial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11F1F1-E1BF-EF70-3F53-9657A4A06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4210" r="3345" b="8772"/>
          <a:stretch/>
        </p:blipFill>
        <p:spPr bwMode="auto">
          <a:xfrm>
            <a:off x="2773926" y="2420619"/>
            <a:ext cx="6644144" cy="44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ED628E1-E911-8141-2E89-72E31703A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943" y="0"/>
            <a:ext cx="6864110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8CC3FF-E9F3-504F-8902-8FBD54E15C7D}"/>
              </a:ext>
            </a:extLst>
          </p:cNvPr>
          <p:cNvSpPr/>
          <p:nvPr/>
        </p:nvSpPr>
        <p:spPr>
          <a:xfrm>
            <a:off x="2925042" y="2469314"/>
            <a:ext cx="6095206" cy="2061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GB" sz="7999" b="1" dirty="0">
                <a:solidFill>
                  <a:srgbClr val="FFFFFF"/>
                </a:solidFill>
                <a:latin typeface="Mouse Memoirs" panose="02000506000000020004" pitchFamily="2" charset="0"/>
              </a:rPr>
              <a:t>Feelgood!</a:t>
            </a:r>
          </a:p>
          <a:p>
            <a:pPr algn="ctr" fontAlgn="base"/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The happiest teacher-to-parent</a:t>
            </a:r>
            <a:b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app in the world.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BD785-C352-49BC-BCB0-2CE9C72D609B}"/>
              </a:ext>
            </a:extLst>
          </p:cNvPr>
          <p:cNvSpPr txBox="1"/>
          <p:nvPr/>
        </p:nvSpPr>
        <p:spPr>
          <a:xfrm>
            <a:off x="-341080" y="2300"/>
            <a:ext cx="121920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Mouse Memoirs" panose="02000506000000020004" pitchFamily="2" charset="0"/>
                <a:cs typeface="Aharoni" panose="02010803020104030203" pitchFamily="2" charset="-79"/>
              </a:rPr>
              <a:t>Keeping Consistent</a:t>
            </a:r>
          </a:p>
          <a:p>
            <a:pPr algn="ctr"/>
            <a:r>
              <a:rPr lang="en-US" sz="3200" b="1" dirty="0">
                <a:latin typeface="Mouse Memoirs" panose="02000506000000020004" pitchFamily="2" charset="0"/>
                <a:cs typeface="Aharoni" panose="02010803020104030203" pitchFamily="2" charset="-79"/>
              </a:rPr>
              <a:t>Put your ‘parent’ hat on</a:t>
            </a:r>
            <a:endParaRPr lang="en-US" sz="3200" dirty="0">
              <a:cs typeface="Aharoni" panose="02010803020104030203" pitchFamily="2" charset="-79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8F61CC-E7A2-4137-814F-4A6016732DE4}"/>
              </a:ext>
            </a:extLst>
          </p:cNvPr>
          <p:cNvGrpSpPr/>
          <p:nvPr/>
        </p:nvGrpSpPr>
        <p:grpSpPr>
          <a:xfrm>
            <a:off x="7857697" y="1063866"/>
            <a:ext cx="4103650" cy="3285394"/>
            <a:chOff x="7149477" y="1529354"/>
            <a:chExt cx="4778376" cy="37853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2651D0-C91C-4625-9D20-EDD681F83A3F}"/>
                </a:ext>
              </a:extLst>
            </p:cNvPr>
            <p:cNvGrpSpPr/>
            <p:nvPr/>
          </p:nvGrpSpPr>
          <p:grpSpPr>
            <a:xfrm>
              <a:off x="7149477" y="1529354"/>
              <a:ext cx="4778376" cy="3785370"/>
              <a:chOff x="7149477" y="1941098"/>
              <a:chExt cx="4778376" cy="3785370"/>
            </a:xfrm>
          </p:grpSpPr>
          <p:pic>
            <p:nvPicPr>
              <p:cNvPr id="19" name="Picture 18" descr="A picture containing circle&#10;&#10;Description automatically generated">
                <a:extLst>
                  <a:ext uri="{FF2B5EF4-FFF2-40B4-BE49-F238E27FC236}">
                    <a16:creationId xmlns:a16="http://schemas.microsoft.com/office/drawing/2014/main" id="{CF28622C-B7E7-4C8D-8BD8-5F6ADA050E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477" y="1941098"/>
                <a:ext cx="4778376" cy="3785370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94FE00-6BB6-4D8A-86F7-3436AC774DF4}"/>
                  </a:ext>
                </a:extLst>
              </p:cNvPr>
              <p:cNvSpPr/>
              <p:nvPr/>
            </p:nvSpPr>
            <p:spPr>
              <a:xfrm rot="875925">
                <a:off x="8841774" y="2520500"/>
                <a:ext cx="359297" cy="15772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4126D4B-CCDC-45E0-8958-C64F25783E72}"/>
                  </a:ext>
                </a:extLst>
              </p:cNvPr>
              <p:cNvSpPr/>
              <p:nvPr/>
            </p:nvSpPr>
            <p:spPr>
              <a:xfrm rot="2594553">
                <a:off x="9410352" y="2083749"/>
                <a:ext cx="388887" cy="806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224684-8C09-42BB-B003-B0E247F8EE14}"/>
                  </a:ext>
                </a:extLst>
              </p:cNvPr>
              <p:cNvSpPr/>
              <p:nvPr/>
            </p:nvSpPr>
            <p:spPr>
              <a:xfrm rot="4584128">
                <a:off x="9410351" y="1940645"/>
                <a:ext cx="388887" cy="806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1068E4B-B236-49F4-8E4E-D0955B17C860}"/>
                  </a:ext>
                </a:extLst>
              </p:cNvPr>
              <p:cNvSpPr/>
              <p:nvPr/>
            </p:nvSpPr>
            <p:spPr>
              <a:xfrm rot="5400000">
                <a:off x="9881526" y="1845723"/>
                <a:ext cx="192479" cy="621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" name="Picture 8" descr="A picture containing text, queen, vector graphics, flag&#10;&#10;Description automatically generated">
              <a:extLst>
                <a:ext uri="{FF2B5EF4-FFF2-40B4-BE49-F238E27FC236}">
                  <a16:creationId xmlns:a16="http://schemas.microsoft.com/office/drawing/2014/main" id="{B908D743-D8E2-4746-9337-CDF86FC6D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8422">
              <a:off x="8555856" y="2337100"/>
              <a:ext cx="1676383" cy="128309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AB513E-F8D0-F617-8083-AFCA594D65E6}"/>
              </a:ext>
            </a:extLst>
          </p:cNvPr>
          <p:cNvGrpSpPr/>
          <p:nvPr/>
        </p:nvGrpSpPr>
        <p:grpSpPr>
          <a:xfrm>
            <a:off x="146825" y="1943646"/>
            <a:ext cx="12045175" cy="4501982"/>
            <a:chOff x="0" y="2828835"/>
            <a:chExt cx="12045175" cy="45019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29EFDA-D975-EF4A-B8B4-D9DBC201B8DC}"/>
                </a:ext>
              </a:extLst>
            </p:cNvPr>
            <p:cNvSpPr txBox="1"/>
            <p:nvPr/>
          </p:nvSpPr>
          <p:spPr>
            <a:xfrm>
              <a:off x="0" y="3668276"/>
              <a:ext cx="12045175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866" indent="-342866">
                <a:buFont typeface="Wingdings" panose="05000000000000000000" pitchFamily="2" charset="2"/>
                <a:buChar char="ü"/>
              </a:pPr>
              <a:endParaRPr lang="en-US" sz="2600" dirty="0">
                <a:latin typeface="+mj-lt"/>
              </a:endParaRPr>
            </a:p>
            <a:p>
              <a:pPr marL="342866" indent="-342866">
                <a:buFont typeface="Wingdings" panose="05000000000000000000" pitchFamily="2" charset="2"/>
                <a:buChar char="ü"/>
              </a:pPr>
              <a:r>
                <a:rPr lang="en-US" sz="2600" dirty="0">
                  <a:latin typeface="+mj-lt"/>
                </a:rPr>
                <a:t>Tools to help you keep things fair and consistent.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+mj-lt"/>
                </a:rPr>
                <a:t>Counters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+mj-lt"/>
                </a:rPr>
                <a:t>Reports in the ‘Insights’ section of your Teacher account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+mj-lt"/>
                </a:rPr>
                <a:t>Weekly snapshot emails</a:t>
              </a:r>
            </a:p>
            <a:p>
              <a:pPr marL="800066" lvl="1" indent="-342866">
                <a:buFont typeface="Wingdings" panose="05000000000000000000" pitchFamily="2" charset="2"/>
                <a:buChar char="ü"/>
              </a:pPr>
              <a:endParaRPr lang="en-US" sz="2600" dirty="0">
                <a:latin typeface="+mj-lt"/>
              </a:endParaRPr>
            </a:p>
            <a:p>
              <a:pPr marL="342866" indent="-342866">
                <a:buFont typeface="Wingdings" panose="05000000000000000000" pitchFamily="2" charset="2"/>
                <a:buChar char="ü"/>
              </a:pPr>
              <a:r>
                <a:rPr lang="en-US" sz="2600" dirty="0">
                  <a:latin typeface="+mj-lt"/>
                </a:rPr>
                <a:t>Don’t forget that all Badges and Activities are automatically saved in the child’s downloadable Memory Book.</a:t>
              </a:r>
            </a:p>
            <a:p>
              <a:pPr marL="285721" indent="-285721">
                <a:buFont typeface="Wingdings" panose="05000000000000000000" pitchFamily="2" charset="2"/>
                <a:buChar char="ü"/>
              </a:pPr>
              <a:endParaRPr lang="en-US" sz="2400" dirty="0">
                <a:solidFill>
                  <a:srgbClr val="4472C4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8ACA70-B56F-73B0-D115-6FFC9198383E}"/>
                </a:ext>
              </a:extLst>
            </p:cNvPr>
            <p:cNvSpPr txBox="1"/>
            <p:nvPr/>
          </p:nvSpPr>
          <p:spPr>
            <a:xfrm>
              <a:off x="0" y="2828835"/>
              <a:ext cx="9158514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866" indent="-342866">
                <a:buFont typeface="Wingdings" panose="05000000000000000000" pitchFamily="2" charset="2"/>
                <a:buChar char="ü"/>
              </a:pPr>
              <a:r>
                <a:rPr lang="en-US" sz="2600" dirty="0">
                  <a:latin typeface="+mj-lt"/>
                </a:rPr>
                <a:t>Remember to regularly share news with ALL parents. Any inconsistencies are quickly picked up by parents.</a:t>
              </a:r>
            </a:p>
          </p:txBody>
        </p:sp>
      </p:grpSp>
      <p:pic>
        <p:nvPicPr>
          <p:cNvPr id="6" name="Picture 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5B84D71A-AEC6-1516-447D-3B94766BE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8809" cy="10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8CC3FF-E9F3-504F-8902-8FBD54E15C7D}"/>
              </a:ext>
            </a:extLst>
          </p:cNvPr>
          <p:cNvSpPr/>
          <p:nvPr/>
        </p:nvSpPr>
        <p:spPr>
          <a:xfrm>
            <a:off x="2925042" y="2469314"/>
            <a:ext cx="6095206" cy="2061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GB" sz="7999" b="1" dirty="0">
                <a:solidFill>
                  <a:srgbClr val="FFFFFF"/>
                </a:solidFill>
                <a:latin typeface="Mouse Memoirs" panose="02000506000000020004" pitchFamily="2" charset="0"/>
              </a:rPr>
              <a:t>Feelgood!</a:t>
            </a:r>
          </a:p>
          <a:p>
            <a:pPr algn="ctr" fontAlgn="base"/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The happiest teacher-to-parent</a:t>
            </a:r>
            <a:b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app in the world.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E46F4C-1F8A-724E-B2ED-4222A9E5A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6" y="867174"/>
            <a:ext cx="1522216" cy="1522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9EFDA-D975-EF4A-B8B4-D9DBC201B8DC}"/>
              </a:ext>
            </a:extLst>
          </p:cNvPr>
          <p:cNvSpPr txBox="1"/>
          <p:nvPr/>
        </p:nvSpPr>
        <p:spPr>
          <a:xfrm>
            <a:off x="4020456" y="423121"/>
            <a:ext cx="78693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866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+mj-lt"/>
              </a:rPr>
              <a:t>Even if parents are slow to join, they will catch up with all the missed news so it’s never too late. </a:t>
            </a:r>
          </a:p>
          <a:p>
            <a:pPr marL="360000" indent="-342866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+mj-lt"/>
              </a:rPr>
              <a:t>View which parents are/are not signed up in the ‘Setup’ tab on your Teacher app. Teachers can print join code letters or ask office to.</a:t>
            </a:r>
          </a:p>
          <a:p>
            <a:pPr marL="360000" indent="-342866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+mj-lt"/>
              </a:rPr>
              <a:t>Use the translations of the join code letter for any parents with EAL.</a:t>
            </a:r>
          </a:p>
          <a:p>
            <a:pPr marL="360000" indent="-342866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+mj-lt"/>
              </a:rPr>
              <a:t>Occasionally send ‘Thank You’ Badges for the parents to encourage ongoing support with their child’s learning.</a:t>
            </a:r>
          </a:p>
          <a:p>
            <a:pPr marL="360000" indent="-342866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+mj-lt"/>
              </a:rPr>
              <a:t>You can give the same MarvellousMe join code to separated parents and carers, and they can share the app with people they trust.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A923F-0563-344E-8C70-FC10C5A9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3" y="3178612"/>
            <a:ext cx="3384514" cy="3384514"/>
          </a:xfrm>
          <a:prstGeom prst="rect">
            <a:avLst/>
          </a:prstGeom>
        </p:spPr>
      </p:pic>
      <p:pic>
        <p:nvPicPr>
          <p:cNvPr id="4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5BCF4C0-B68F-1ACC-4C5A-44A06050D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191" y="5806862"/>
            <a:ext cx="1378809" cy="105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03D8D5-5A9F-0AD5-C574-6D9F222510B0}"/>
              </a:ext>
            </a:extLst>
          </p:cNvPr>
          <p:cNvSpPr txBox="1"/>
          <p:nvPr/>
        </p:nvSpPr>
        <p:spPr>
          <a:xfrm>
            <a:off x="0" y="-33655"/>
            <a:ext cx="4020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Mouse Memoirs" panose="02000506000000020004"/>
              </a:rPr>
              <a:t>Getting Parents </a:t>
            </a:r>
          </a:p>
          <a:p>
            <a:pPr algn="ctr"/>
            <a:r>
              <a:rPr lang="en-GB" sz="6600" b="1" dirty="0">
                <a:latin typeface="Mouse Memoirs" panose="02000506000000020004"/>
              </a:rPr>
              <a:t>Joined Up!</a:t>
            </a:r>
          </a:p>
        </p:txBody>
      </p:sp>
    </p:spTree>
    <p:extLst>
      <p:ext uri="{BB962C8B-B14F-4D97-AF65-F5344CB8AC3E}">
        <p14:creationId xmlns:p14="http://schemas.microsoft.com/office/powerpoint/2010/main" val="325757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BC0A56E-FB56-6373-94CC-40E745C0B974}"/>
              </a:ext>
            </a:extLst>
          </p:cNvPr>
          <p:cNvGrpSpPr/>
          <p:nvPr/>
        </p:nvGrpSpPr>
        <p:grpSpPr>
          <a:xfrm>
            <a:off x="6813607" y="-306135"/>
            <a:ext cx="5602982" cy="7637377"/>
            <a:chOff x="7160790" y="0"/>
            <a:chExt cx="503121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28895-F999-0149-AC2C-726D3632A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AE7CFF"/>
                </a:clrFrom>
                <a:clrTo>
                  <a:srgbClr val="AE7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00" b="90400" l="32450" r="60400">
                          <a14:foregroundMark x1="54900" y1="17800" x2="54900" y2="13300"/>
                          <a14:foregroundMark x1="39500" y1="67400" x2="39800" y2="62100"/>
                          <a14:foregroundMark x1="37700" y1="58500" x2="39500" y2="40400"/>
                          <a14:foregroundMark x1="39050" y1="69200" x2="49100" y2="65200"/>
                          <a14:foregroundMark x1="53700" y1="82400" x2="48200" y2="81300"/>
                          <a14:foregroundMark x1="44050" y1="85300" x2="38600" y2="78700"/>
                          <a14:foregroundMark x1="38600" y1="78700" x2="39200" y2="38900"/>
                          <a14:foregroundMark x1="39200" y1="38900" x2="36650" y2="77700"/>
                          <a14:foregroundMark x1="36650" y1="77700" x2="42300" y2="78900"/>
                          <a14:foregroundMark x1="42300" y1="78900" x2="43100" y2="64600"/>
                          <a14:foregroundMark x1="43100" y1="64600" x2="39750" y2="59700"/>
                          <a14:foregroundMark x1="39750" y1="59700" x2="36900" y2="62900"/>
                          <a14:foregroundMark x1="36900" y1="62900" x2="36100" y2="80100"/>
                          <a14:foregroundMark x1="36100" y1="80100" x2="36900" y2="86400"/>
                          <a14:foregroundMark x1="36900" y1="86400" x2="40500" y2="86700"/>
                          <a14:foregroundMark x1="40500" y1="86700" x2="40950" y2="86000"/>
                          <a14:foregroundMark x1="37350" y1="53600" x2="36800" y2="85300"/>
                          <a14:foregroundMark x1="45850" y1="85600" x2="36900" y2="89100"/>
                          <a14:foregroundMark x1="36900" y1="89100" x2="35750" y2="82400"/>
                          <a14:foregroundMark x1="35750" y1="82400" x2="35650" y2="59400"/>
                          <a14:foregroundMark x1="35650" y1="59400" x2="35650" y2="59400"/>
                          <a14:foregroundMark x1="59600" y1="43200" x2="59600" y2="43200"/>
                          <a14:foregroundMark x1="60400" y1="43200" x2="58900" y2="45900"/>
                          <a14:foregroundMark x1="60200" y1="53200" x2="57300" y2="60400"/>
                          <a14:foregroundMark x1="59450" y1="65800" x2="57950" y2="70000"/>
                          <a14:foregroundMark x1="47350" y1="85600" x2="42000" y2="89600"/>
                          <a14:foregroundMark x1="42000" y1="89600" x2="38050" y2="90300"/>
                          <a14:foregroundMark x1="38050" y1="90300" x2="35050" y2="89800"/>
                          <a14:foregroundMark x1="35100" y1="87700" x2="33900" y2="67400"/>
                          <a14:foregroundMark x1="33750" y1="83700" x2="34450" y2="88000"/>
                          <a14:foregroundMark x1="41000" y1="93100" x2="33250" y2="89700"/>
                          <a14:foregroundMark x1="33250" y1="89700" x2="33700" y2="84100"/>
                          <a14:foregroundMark x1="33800" y1="84000" x2="32450" y2="90400"/>
                          <a14:foregroundMark x1="41450" y1="33300" x2="41450" y2="33300"/>
                          <a14:foregroundMark x1="41550" y1="30900" x2="41550" y2="30900"/>
                          <a14:foregroundMark x1="58650" y1="35900" x2="58650" y2="35900"/>
                          <a14:backgroundMark x1="61700" y1="45000" x2="61700" y2="45000"/>
                          <a14:backgroundMark x1="41200" y1="35700" x2="41200" y2="35700"/>
                          <a14:backgroundMark x1="41350" y1="46100" x2="41350" y2="46100"/>
                          <a14:backgroundMark x1="58750" y1="24700" x2="58750" y2="24700"/>
                          <a14:backgroundMark x1="58700" y1="37000" x2="58700" y2="37000"/>
                          <a14:backgroundMark x1="58750" y1="19700" x2="58750" y2="19700"/>
                          <a14:backgroundMark x1="58700" y1="35800" x2="58700" y2="35800"/>
                          <a14:backgroundMark x1="61750" y1="44400" x2="61750" y2="44400"/>
                          <a14:backgroundMark x1="61650" y1="44500" x2="61650" y2="44500"/>
                          <a14:backgroundMark x1="58700" y1="63100" x2="58700" y2="63100"/>
                          <a14:backgroundMark x1="58550" y1="62300" x2="58550" y2="62300"/>
                          <a14:backgroundMark x1="58700" y1="64000" x2="58700" y2="64000"/>
                          <a14:backgroundMark x1="58650" y1="77700" x2="58650" y2="77700"/>
                          <a14:backgroundMark x1="58750" y1="76200" x2="58750" y2="76200"/>
                          <a14:backgroundMark x1="58700" y1="76100" x2="58700" y2="76100"/>
                          <a14:backgroundMark x1="58700" y1="75100" x2="58700" y2="75100"/>
                          <a14:backgroundMark x1="58700" y1="73700" x2="58700" y2="73700"/>
                          <a14:backgroundMark x1="58650" y1="76800" x2="58650" y2="76800"/>
                          <a14:backgroundMark x1="58850" y1="74300" x2="58850" y2="74300"/>
                          <a14:backgroundMark x1="58750" y1="72800" x2="58750" y2="72800"/>
                        </a14:backgroundRemoval>
                      </a14:imgEffect>
                    </a14:imgLayer>
                  </a14:imgProps>
                </a:ext>
              </a:extLst>
            </a:blip>
            <a:srcRect l="33438" t="9746" r="37031" b="9746"/>
            <a:stretch/>
          </p:blipFill>
          <p:spPr>
            <a:xfrm flipH="1">
              <a:off x="7160790" y="0"/>
              <a:ext cx="5031210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385BF97-3C65-B210-BD2B-71417B685A55}"/>
                </a:ext>
              </a:extLst>
            </p:cNvPr>
            <p:cNvSpPr/>
            <p:nvPr/>
          </p:nvSpPr>
          <p:spPr>
            <a:xfrm>
              <a:off x="8041615" y="409433"/>
              <a:ext cx="2644582" cy="5827593"/>
            </a:xfrm>
            <a:prstGeom prst="roundRect">
              <a:avLst>
                <a:gd name="adj" fmla="val 11081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FA02C576-B0CD-16E3-7496-9A93B52FB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0" t="1926" r="3970" b="4262"/>
            <a:stretch/>
          </p:blipFill>
          <p:spPr bwMode="auto">
            <a:xfrm>
              <a:off x="8088557" y="465615"/>
              <a:ext cx="2550697" cy="5628111"/>
            </a:xfrm>
            <a:prstGeom prst="roundRect">
              <a:avLst>
                <a:gd name="adj" fmla="val 5011"/>
              </a:avLst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186B91-EFE3-5645-3EAA-1C3CB452FFCA}"/>
              </a:ext>
            </a:extLst>
          </p:cNvPr>
          <p:cNvSpPr txBox="1"/>
          <p:nvPr/>
        </p:nvSpPr>
        <p:spPr>
          <a:xfrm>
            <a:off x="426607" y="958007"/>
            <a:ext cx="663223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great way to introduce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MarvellousMe</a:t>
            </a:r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to send out a</a:t>
            </a:r>
          </a:p>
          <a:p>
            <a:pPr algn="ctr"/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SuperParent </a:t>
            </a:r>
          </a:p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Badge</a:t>
            </a:r>
          </a:p>
          <a:p>
            <a:pPr algn="ctr"/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the parents to say thank you for joining and encouraging them to Hi5 every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MarvellousMe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they read.</a:t>
            </a:r>
            <a:br>
              <a:rPr lang="en-GB" sz="4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000" b="1" dirty="0"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FD5E1D-6A0D-1377-811B-25B73A1F37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9" t="5765" r="9747" b="3206"/>
          <a:stretch/>
        </p:blipFill>
        <p:spPr>
          <a:xfrm>
            <a:off x="1577038" y="2163383"/>
            <a:ext cx="2165684" cy="21746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988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835F-F04A-493F-3E9B-53F8A912A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918" y="2047309"/>
            <a:ext cx="5500915" cy="23876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</a:pPr>
            <a:r>
              <a:rPr lang="en-GB" sz="26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slow to join will still be able to see all the wonderful news you have been sharing with them, so please include everyone from the start.</a:t>
            </a:r>
            <a:endParaRPr lang="en-GB" sz="2600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B5C28CA-9767-0E87-C1BC-0D7CD4B29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t="4867" r="22064" b="6032"/>
          <a:stretch/>
        </p:blipFill>
        <p:spPr>
          <a:xfrm>
            <a:off x="333830" y="86564"/>
            <a:ext cx="6168570" cy="67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4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DA5B5-FFEA-A426-9638-31E8F164B683}"/>
              </a:ext>
            </a:extLst>
          </p:cNvPr>
          <p:cNvSpPr txBox="1"/>
          <p:nvPr/>
        </p:nvSpPr>
        <p:spPr>
          <a:xfrm>
            <a:off x="423081" y="1996453"/>
            <a:ext cx="534992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Don’t under-estimate </a:t>
            </a:r>
          </a:p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pester power!</a:t>
            </a:r>
          </a:p>
          <a:p>
            <a:pPr algn="ctr"/>
            <a:endParaRPr lang="en-GB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Using MarvellousMe with the children in the classroom will mean they naturally want to make sure their parents are hearing the good news.</a:t>
            </a:r>
            <a:endParaRPr lang="en-GB" sz="2600" dirty="0">
              <a:latin typeface="+mj-lt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B9AFEA3-A406-BFB2-A8EB-1A3575E447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11" y="1071757"/>
            <a:ext cx="5210195" cy="49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DB8A6D5-4D05-4B54-9F14-CF7B757B02AC}"/>
              </a:ext>
            </a:extLst>
          </p:cNvPr>
          <p:cNvGrpSpPr/>
          <p:nvPr/>
        </p:nvGrpSpPr>
        <p:grpSpPr>
          <a:xfrm>
            <a:off x="259788" y="904924"/>
            <a:ext cx="11672423" cy="5823905"/>
            <a:chOff x="0" y="0"/>
            <a:chExt cx="12192000" cy="60831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FE6997-40C2-4E32-B8F4-6B712B866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317" b="5515"/>
            <a:stretch/>
          </p:blipFill>
          <p:spPr>
            <a:xfrm>
              <a:off x="0" y="0"/>
              <a:ext cx="12192000" cy="55638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E842AA-7E75-46AF-85C6-C14837DFE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68" b="46664"/>
            <a:stretch/>
          </p:blipFill>
          <p:spPr>
            <a:xfrm>
              <a:off x="290286" y="3556000"/>
              <a:ext cx="11360125" cy="2527146"/>
            </a:xfrm>
            <a:prstGeom prst="rect">
              <a:avLst/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5FEF5D-5110-4EC3-8305-B0CABC31DDCE}"/>
                </a:ext>
              </a:extLst>
            </p:cNvPr>
            <p:cNvSpPr/>
            <p:nvPr/>
          </p:nvSpPr>
          <p:spPr>
            <a:xfrm>
              <a:off x="10290629" y="190500"/>
              <a:ext cx="1282246" cy="2884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A5AA58-DF2A-4C91-8DD9-A283E2E5BA6D}"/>
                </a:ext>
              </a:extLst>
            </p:cNvPr>
            <p:cNvSpPr/>
            <p:nvPr/>
          </p:nvSpPr>
          <p:spPr>
            <a:xfrm>
              <a:off x="8802915" y="1596572"/>
              <a:ext cx="1487714" cy="3628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Arrow, Blue, Curve, Curved, Fancy, Glass">
              <a:extLst>
                <a:ext uri="{FF2B5EF4-FFF2-40B4-BE49-F238E27FC236}">
                  <a16:creationId xmlns:a16="http://schemas.microsoft.com/office/drawing/2014/main" id="{B1A291E2-3537-4552-8B03-632C18080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3379" flipH="1">
              <a:off x="5494569" y="1417584"/>
              <a:ext cx="3481296" cy="1747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83A1A3-75C5-4AB7-B305-8BD3B47A76D8}"/>
                </a:ext>
              </a:extLst>
            </p:cNvPr>
            <p:cNvGrpSpPr/>
            <p:nvPr/>
          </p:nvGrpSpPr>
          <p:grpSpPr>
            <a:xfrm>
              <a:off x="10024983" y="148398"/>
              <a:ext cx="531291" cy="461665"/>
              <a:chOff x="-1652337" y="289700"/>
              <a:chExt cx="531291" cy="46166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AE287E4-9BA3-4329-99B1-890DD5BB9DAD}"/>
                  </a:ext>
                </a:extLst>
              </p:cNvPr>
              <p:cNvSpPr/>
              <p:nvPr/>
            </p:nvSpPr>
            <p:spPr>
              <a:xfrm>
                <a:off x="-1652337" y="334735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D6B1DE-5462-438E-B7D7-A359F2D8BC15}"/>
                  </a:ext>
                </a:extLst>
              </p:cNvPr>
              <p:cNvSpPr txBox="1"/>
              <p:nvPr/>
            </p:nvSpPr>
            <p:spPr>
              <a:xfrm>
                <a:off x="-1650579" y="289700"/>
                <a:ext cx="529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1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051550-265F-40EE-AA57-74EBF1C8B1A2}"/>
                </a:ext>
              </a:extLst>
            </p:cNvPr>
            <p:cNvGrpSpPr/>
            <p:nvPr/>
          </p:nvGrpSpPr>
          <p:grpSpPr>
            <a:xfrm>
              <a:off x="8872722" y="1310537"/>
              <a:ext cx="530412" cy="461665"/>
              <a:chOff x="-1652337" y="283902"/>
              <a:chExt cx="530412" cy="46166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232BDCA-96C5-414A-8703-893108801C01}"/>
                  </a:ext>
                </a:extLst>
              </p:cNvPr>
              <p:cNvSpPr/>
              <p:nvPr/>
            </p:nvSpPr>
            <p:spPr>
              <a:xfrm>
                <a:off x="-1652337" y="334735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D16FBB-F27C-4CDA-8A87-298646CFFDBA}"/>
                  </a:ext>
                </a:extLst>
              </p:cNvPr>
              <p:cNvSpPr txBox="1"/>
              <p:nvPr/>
            </p:nvSpPr>
            <p:spPr>
              <a:xfrm>
                <a:off x="-1651458" y="283902"/>
                <a:ext cx="529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2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4573E2-4B54-4E8E-9CF1-32EF3349F411}"/>
                </a:ext>
              </a:extLst>
            </p:cNvPr>
            <p:cNvGrpSpPr/>
            <p:nvPr/>
          </p:nvGrpSpPr>
          <p:grpSpPr>
            <a:xfrm>
              <a:off x="1077154" y="3603719"/>
              <a:ext cx="531291" cy="461665"/>
              <a:chOff x="-1652337" y="289700"/>
              <a:chExt cx="531291" cy="46166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1AD4E7-3231-45B0-859E-1A0E0A4A9E38}"/>
                  </a:ext>
                </a:extLst>
              </p:cNvPr>
              <p:cNvSpPr/>
              <p:nvPr/>
            </p:nvSpPr>
            <p:spPr>
              <a:xfrm>
                <a:off x="-1652337" y="334735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87BEBE-B525-4EF3-85BD-586209C88DDB}"/>
                  </a:ext>
                </a:extLst>
              </p:cNvPr>
              <p:cNvSpPr txBox="1"/>
              <p:nvPr/>
            </p:nvSpPr>
            <p:spPr>
              <a:xfrm>
                <a:off x="-1650579" y="289700"/>
                <a:ext cx="529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3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93AEFF6-72C8-4DD2-A3F1-FFCEF47F1931}"/>
                </a:ext>
              </a:extLst>
            </p:cNvPr>
            <p:cNvSpPr/>
            <p:nvPr/>
          </p:nvSpPr>
          <p:spPr>
            <a:xfrm>
              <a:off x="9746421" y="5614022"/>
              <a:ext cx="1719674" cy="3628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40CF8C-F4A2-4673-A622-510F7A1A7549}"/>
                </a:ext>
              </a:extLst>
            </p:cNvPr>
            <p:cNvGrpSpPr/>
            <p:nvPr/>
          </p:nvGrpSpPr>
          <p:grpSpPr>
            <a:xfrm>
              <a:off x="9939337" y="5392784"/>
              <a:ext cx="530412" cy="461665"/>
              <a:chOff x="-1652337" y="283902"/>
              <a:chExt cx="530412" cy="46166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713CFA5-EDD6-4D12-AC3B-C9DFA68ED6E1}"/>
                  </a:ext>
                </a:extLst>
              </p:cNvPr>
              <p:cNvSpPr/>
              <p:nvPr/>
            </p:nvSpPr>
            <p:spPr>
              <a:xfrm>
                <a:off x="-1652337" y="334735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831051-1F2C-4DA3-A05A-0F50206E5573}"/>
                  </a:ext>
                </a:extLst>
              </p:cNvPr>
              <p:cNvSpPr txBox="1"/>
              <p:nvPr/>
            </p:nvSpPr>
            <p:spPr>
              <a:xfrm>
                <a:off x="-1651458" y="283902"/>
                <a:ext cx="529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4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1DF9E3D-6AC9-448A-9F3E-326D6AA8D177}"/>
              </a:ext>
            </a:extLst>
          </p:cNvPr>
          <p:cNvSpPr txBox="1"/>
          <p:nvPr/>
        </p:nvSpPr>
        <p:spPr>
          <a:xfrm>
            <a:off x="0" y="-10779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Mouse Memoirs" panose="02000506000000020004"/>
              </a:rPr>
              <a:t>Counters</a:t>
            </a:r>
          </a:p>
        </p:txBody>
      </p:sp>
      <p:pic>
        <p:nvPicPr>
          <p:cNvPr id="2" name="Picture 1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508E7505-74A5-167C-2FFB-FDA8060F1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077"/>
            <a:ext cx="1378809" cy="10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0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8CC3FF-E9F3-504F-8902-8FBD54E15C7D}"/>
              </a:ext>
            </a:extLst>
          </p:cNvPr>
          <p:cNvSpPr/>
          <p:nvPr/>
        </p:nvSpPr>
        <p:spPr>
          <a:xfrm>
            <a:off x="2925042" y="2469314"/>
            <a:ext cx="6095206" cy="2061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n-GB" sz="7999" b="1" dirty="0">
                <a:solidFill>
                  <a:srgbClr val="FFFFFF"/>
                </a:solidFill>
                <a:latin typeface="Mouse Memoirs" panose="02000506000000020004" pitchFamily="2" charset="0"/>
              </a:rPr>
              <a:t>Feelgood!</a:t>
            </a:r>
          </a:p>
          <a:p>
            <a:pPr algn="ctr" fontAlgn="base"/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The happiest teacher-to-parent</a:t>
            </a:r>
            <a:b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app in the world.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E46F4C-1F8A-724E-B2ED-4222A9E5A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6" y="867174"/>
            <a:ext cx="1522216" cy="1522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9EFDA-D975-EF4A-B8B4-D9DBC201B8DC}"/>
              </a:ext>
            </a:extLst>
          </p:cNvPr>
          <p:cNvSpPr txBox="1"/>
          <p:nvPr/>
        </p:nvSpPr>
        <p:spPr>
          <a:xfrm>
            <a:off x="23722" y="166343"/>
            <a:ext cx="46850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4">
              <a:spcAft>
                <a:spcPts val="1200"/>
              </a:spcAft>
            </a:pPr>
            <a:r>
              <a:rPr lang="en-US" sz="4000" b="1" dirty="0">
                <a:latin typeface="Mouse Memoirs" panose="02000506000000020004"/>
              </a:rPr>
              <a:t>Need more help?</a:t>
            </a:r>
          </a:p>
          <a:p>
            <a:pPr marL="360034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Click on your name in the top-right corner of your Teacher account.</a:t>
            </a:r>
          </a:p>
          <a:p>
            <a:pPr marL="360034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Select ‘Be Inspired’ to access the teacher training portal.</a:t>
            </a:r>
          </a:p>
        </p:txBody>
      </p:sp>
      <p:pic>
        <p:nvPicPr>
          <p:cNvPr id="9" name="Picture 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78DAD9A9-9FB3-05E7-7546-91B2957B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330" y="5868925"/>
            <a:ext cx="1238199" cy="94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DC404-0DA6-202F-841F-6F096B365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84" t="13792" b="37282"/>
          <a:stretch/>
        </p:blipFill>
        <p:spPr>
          <a:xfrm>
            <a:off x="4708755" y="307550"/>
            <a:ext cx="7212813" cy="40232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EF6125-17CD-4684-FBF3-A79601CA65AC}"/>
              </a:ext>
            </a:extLst>
          </p:cNvPr>
          <p:cNvSpPr/>
          <p:nvPr/>
        </p:nvSpPr>
        <p:spPr>
          <a:xfrm>
            <a:off x="9942286" y="1822356"/>
            <a:ext cx="1349828" cy="354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92926-8C47-AF35-5238-0BFD569EB2D0}"/>
              </a:ext>
            </a:extLst>
          </p:cNvPr>
          <p:cNvSpPr txBox="1"/>
          <p:nvPr/>
        </p:nvSpPr>
        <p:spPr>
          <a:xfrm>
            <a:off x="87754" y="4330795"/>
            <a:ext cx="82289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34">
              <a:spcAft>
                <a:spcPts val="1200"/>
              </a:spcAft>
            </a:pPr>
            <a:r>
              <a:rPr lang="en-US" sz="4000" b="1" dirty="0">
                <a:latin typeface="Mouse Memoirs" panose="02000506000000020004"/>
              </a:rPr>
              <a:t>Social Media</a:t>
            </a:r>
          </a:p>
          <a:p>
            <a:pPr marL="360034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Find and follow MarvellousMe on the following platforms:</a:t>
            </a:r>
          </a:p>
        </p:txBody>
      </p:sp>
      <p:pic>
        <p:nvPicPr>
          <p:cNvPr id="12" name="Picture 11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F3C4D9B-91DC-F512-0682-D890D2AE5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74" y="5588928"/>
            <a:ext cx="1182828" cy="118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A8A2D0B0-CF3F-CB8B-3C6A-886D048F04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4" y="5587356"/>
            <a:ext cx="1184400" cy="1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co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EFB79516-A71B-1DD7-05F8-738E5F28E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62" y="5587356"/>
            <a:ext cx="1184400" cy="1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co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82CF236A-8326-1F31-B9E4-9DDAC339CB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5682" y="5587356"/>
            <a:ext cx="1184400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CA8A446-8AA6-D043-A0DE-9FAFBC56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" y="108843"/>
            <a:ext cx="1378809" cy="10511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7CDF98-2762-0E49-9EF8-1BA4D822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203" y="1019038"/>
            <a:ext cx="7016221" cy="929566"/>
          </a:xfrm>
        </p:spPr>
        <p:txBody>
          <a:bodyPr>
            <a:noAutofit/>
          </a:bodyPr>
          <a:lstStyle/>
          <a:p>
            <a:r>
              <a:rPr lang="en-US" b="1" dirty="0">
                <a:latin typeface="Mouse Memoirs"/>
              </a:rPr>
              <a:t>Why are we using MarvellousMe?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B3BDC2-7CCE-1C88-31CE-17D883D973F4}"/>
              </a:ext>
            </a:extLst>
          </p:cNvPr>
          <p:cNvSpPr txBox="1"/>
          <p:nvPr/>
        </p:nvSpPr>
        <p:spPr>
          <a:xfrm>
            <a:off x="5543550" y="1951672"/>
            <a:ext cx="6338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It’s a personalised one-way communications tool to use in class with the children and share great news to engage their parents in real time.</a:t>
            </a:r>
          </a:p>
          <a:p>
            <a:pPr>
              <a:spcAft>
                <a:spcPts val="600"/>
              </a:spcAft>
            </a:pPr>
            <a:r>
              <a:rPr lang="en-GB" sz="6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Parents cannot message back but can Hi5.</a:t>
            </a:r>
          </a:p>
          <a:p>
            <a:pPr>
              <a:spcAft>
                <a:spcPts val="600"/>
              </a:spcAft>
            </a:pPr>
            <a:r>
              <a:rPr lang="en-GB" sz="6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Delivers emotionally engaging news to parents about their child’s learning, happiness and progress.</a:t>
            </a:r>
          </a:p>
          <a:p>
            <a:pPr>
              <a:spcAft>
                <a:spcPts val="600"/>
              </a:spcAft>
            </a:pPr>
            <a:r>
              <a:rPr lang="en-GB" sz="6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Designed as a whole-school system with tools to keep comms fair and consistent.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B5CB65-EABD-2307-51A3-A03FD37FBC6E}"/>
              </a:ext>
            </a:extLst>
          </p:cNvPr>
          <p:cNvGrpSpPr/>
          <p:nvPr/>
        </p:nvGrpSpPr>
        <p:grpSpPr>
          <a:xfrm>
            <a:off x="123532" y="-243898"/>
            <a:ext cx="5710066" cy="7637377"/>
            <a:chOff x="2519768" y="-262591"/>
            <a:chExt cx="5710066" cy="76373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E23433-BF2C-74A9-6158-94DB5870E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AE7CFF"/>
                </a:clrFrom>
                <a:clrTo>
                  <a:srgbClr val="AE7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00" b="90400" l="32450" r="61950">
                          <a14:foregroundMark x1="54900" y1="17800" x2="54900" y2="13300"/>
                          <a14:foregroundMark x1="39500" y1="67400" x2="39800" y2="62100"/>
                          <a14:foregroundMark x1="37700" y1="58500" x2="39500" y2="40400"/>
                          <a14:foregroundMark x1="39050" y1="69200" x2="49100" y2="65200"/>
                          <a14:foregroundMark x1="53700" y1="82400" x2="48200" y2="81300"/>
                          <a14:foregroundMark x1="44050" y1="85300" x2="38600" y2="78700"/>
                          <a14:foregroundMark x1="38600" y1="78700" x2="39200" y2="38900"/>
                          <a14:foregroundMark x1="39200" y1="38900" x2="36650" y2="77700"/>
                          <a14:foregroundMark x1="36650" y1="77700" x2="42300" y2="78900"/>
                          <a14:foregroundMark x1="42300" y1="78900" x2="43100" y2="64600"/>
                          <a14:foregroundMark x1="43100" y1="64600" x2="39750" y2="59700"/>
                          <a14:foregroundMark x1="39750" y1="59700" x2="36900" y2="62900"/>
                          <a14:foregroundMark x1="36900" y1="62900" x2="36100" y2="80100"/>
                          <a14:foregroundMark x1="36100" y1="80100" x2="36900" y2="86400"/>
                          <a14:foregroundMark x1="36900" y1="86400" x2="40500" y2="86700"/>
                          <a14:foregroundMark x1="40500" y1="86700" x2="40950" y2="86000"/>
                          <a14:foregroundMark x1="37350" y1="53600" x2="36800" y2="85300"/>
                          <a14:foregroundMark x1="45850" y1="85600" x2="36900" y2="89100"/>
                          <a14:foregroundMark x1="36900" y1="89100" x2="35750" y2="82400"/>
                          <a14:foregroundMark x1="35750" y1="82400" x2="35650" y2="59400"/>
                          <a14:foregroundMark x1="35650" y1="59400" x2="35650" y2="59400"/>
                          <a14:foregroundMark x1="59600" y1="43200" x2="59600" y2="43200"/>
                          <a14:foregroundMark x1="60400" y1="43200" x2="58900" y2="45900"/>
                          <a14:foregroundMark x1="60200" y1="53200" x2="57300" y2="60400"/>
                          <a14:foregroundMark x1="59450" y1="65800" x2="57950" y2="70000"/>
                          <a14:foregroundMark x1="47350" y1="85600" x2="42000" y2="89600"/>
                          <a14:foregroundMark x1="42000" y1="89600" x2="38050" y2="90300"/>
                          <a14:foregroundMark x1="38050" y1="90300" x2="35050" y2="89800"/>
                          <a14:foregroundMark x1="35100" y1="87700" x2="33900" y2="67400"/>
                          <a14:foregroundMark x1="33750" y1="83700" x2="34450" y2="88000"/>
                          <a14:foregroundMark x1="41000" y1="93100" x2="33250" y2="89700"/>
                          <a14:foregroundMark x1="33250" y1="89700" x2="33700" y2="84100"/>
                          <a14:foregroundMark x1="33800" y1="84000" x2="32450" y2="90400"/>
                          <a14:foregroundMark x1="41450" y1="33300" x2="41450" y2="33300"/>
                          <a14:foregroundMark x1="41550" y1="30900" x2="41550" y2="30900"/>
                          <a14:foregroundMark x1="58650" y1="35900" x2="58650" y2="35900"/>
                          <a14:foregroundMark x1="59650" y1="40600" x2="60967" y2="42064"/>
                          <a14:foregroundMark x1="59600" y1="40800" x2="61128" y2="42361"/>
                          <a14:foregroundMark x1="39700" y1="34000" x2="38350" y2="34400"/>
                          <a14:foregroundMark x1="38900" y1="35100" x2="39950" y2="34400"/>
                          <a14:foregroundMark x1="61250" y1="43400" x2="61250" y2="43400"/>
                          <a14:foregroundMark x1="61250" y1="42800" x2="61700" y2="42800"/>
                          <a14:foregroundMark x1="61000" y1="43700" x2="61150" y2="43500"/>
                          <a14:foregroundMark x1="61350" y1="43000" x2="61100" y2="43000"/>
                          <a14:foregroundMark x1="61100" y1="43000" x2="61100" y2="43000"/>
                          <a14:foregroundMark x1="59650" y1="40800" x2="59900" y2="40800"/>
                          <a14:foregroundMark x1="61650" y1="43500" x2="61700" y2="42600"/>
                          <a14:foregroundMark x1="61650" y1="42900" x2="61700" y2="42800"/>
                          <a14:foregroundMark x1="61700" y1="42800" x2="61450" y2="42200"/>
                          <a14:foregroundMark x1="61700" y1="42800" x2="61700" y2="42700"/>
                          <a14:backgroundMark x1="41200" y1="35700" x2="41200" y2="35700"/>
                          <a14:backgroundMark x1="41350" y1="46100" x2="41350" y2="46100"/>
                          <a14:backgroundMark x1="58750" y1="24700" x2="58750" y2="24700"/>
                          <a14:backgroundMark x1="58700" y1="37000" x2="58700" y2="37000"/>
                          <a14:backgroundMark x1="58750" y1="19700" x2="58750" y2="19700"/>
                          <a14:backgroundMark x1="58700" y1="35800" x2="58700" y2="35800"/>
                          <a14:backgroundMark x1="58700" y1="63100" x2="58700" y2="63100"/>
                          <a14:backgroundMark x1="58550" y1="62300" x2="58550" y2="62300"/>
                          <a14:backgroundMark x1="58700" y1="64000" x2="58700" y2="64000"/>
                          <a14:backgroundMark x1="58650" y1="77700" x2="58650" y2="77700"/>
                          <a14:backgroundMark x1="58750" y1="76200" x2="58750" y2="76200"/>
                          <a14:backgroundMark x1="58700" y1="76100" x2="58700" y2="76100"/>
                          <a14:backgroundMark x1="58700" y1="75100" x2="58700" y2="75100"/>
                          <a14:backgroundMark x1="58700" y1="73700" x2="58700" y2="73700"/>
                          <a14:backgroundMark x1="58650" y1="76800" x2="58650" y2="76800"/>
                          <a14:backgroundMark x1="58850" y1="74300" x2="58850" y2="74300"/>
                          <a14:backgroundMark x1="58750" y1="72800" x2="58750" y2="72800"/>
                          <a14:backgroundMark x1="58850" y1="52800" x2="58850" y2="52800"/>
                        </a14:backgroundRemoval>
                      </a14:imgEffect>
                    </a14:imgLayer>
                  </a14:imgProps>
                </a:ext>
              </a:extLst>
            </a:blip>
            <a:srcRect l="33438" t="9746" r="37031" b="9746"/>
            <a:stretch/>
          </p:blipFill>
          <p:spPr>
            <a:xfrm rot="60000">
              <a:off x="2626852" y="-262591"/>
              <a:ext cx="5602982" cy="763737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62746E-0082-92F0-B8A3-FB9EC57AAB4D}"/>
                </a:ext>
              </a:extLst>
            </p:cNvPr>
            <p:cNvSpPr/>
            <p:nvPr/>
          </p:nvSpPr>
          <p:spPr>
            <a:xfrm rot="60000">
              <a:off x="4275435" y="178857"/>
              <a:ext cx="2981708" cy="6489869"/>
            </a:xfrm>
            <a:prstGeom prst="roundRect">
              <a:avLst>
                <a:gd name="adj" fmla="val 12643"/>
              </a:avLst>
            </a:prstGeom>
            <a:solidFill>
              <a:srgbClr val="228D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11BFF5-3DF0-7019-EDE4-4456D79C6EC8}"/>
                </a:ext>
              </a:extLst>
            </p:cNvPr>
            <p:cNvSpPr/>
            <p:nvPr/>
          </p:nvSpPr>
          <p:spPr>
            <a:xfrm rot="60000">
              <a:off x="4496770" y="954104"/>
              <a:ext cx="2518012" cy="390399"/>
            </a:xfrm>
            <a:prstGeom prst="rect">
              <a:avLst/>
            </a:prstGeom>
            <a:solidFill>
              <a:srgbClr val="228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6E9EBF9-3D01-4655-3B52-4322067BAD31}"/>
                </a:ext>
              </a:extLst>
            </p:cNvPr>
            <p:cNvSpPr/>
            <p:nvPr/>
          </p:nvSpPr>
          <p:spPr>
            <a:xfrm rot="60000">
              <a:off x="4380370" y="478263"/>
              <a:ext cx="2855088" cy="909246"/>
            </a:xfrm>
            <a:prstGeom prst="roundRect">
              <a:avLst/>
            </a:prstGeom>
            <a:solidFill>
              <a:srgbClr val="C7E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E9CB33-7F4F-25E8-33F3-68235C74AFDE}"/>
                </a:ext>
              </a:extLst>
            </p:cNvPr>
            <p:cNvSpPr txBox="1"/>
            <p:nvPr/>
          </p:nvSpPr>
          <p:spPr>
            <a:xfrm rot="60000">
              <a:off x="4406979" y="507851"/>
              <a:ext cx="2313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MarvellousMe for Parents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5E9AF50-BAFA-9057-B9B4-7B34AE619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84" b="89535" l="3237" r="94424">
                          <a14:foregroundMark x1="7914" y1="40116" x2="8993" y2="83140"/>
                          <a14:foregroundMark x1="16547" y1="83140" x2="40108" y2="83140"/>
                          <a14:foregroundMark x1="40108" y1="83140" x2="64388" y2="82558"/>
                          <a14:foregroundMark x1="58813" y1="89535" x2="78957" y2="82558"/>
                          <a14:foregroundMark x1="78957" y1="82558" x2="80396" y2="76163"/>
                          <a14:foregroundMark x1="82014" y1="80814" x2="89748" y2="55814"/>
                          <a14:foregroundMark x1="94604" y1="48837" x2="93345" y2="79651"/>
                          <a14:foregroundMark x1="3237" y1="75581" x2="3777" y2="54651"/>
                        </a14:backgroundRemoval>
                      </a14:imgEffect>
                    </a14:imgLayer>
                  </a14:imgProps>
                </a:ext>
              </a:extLst>
            </a:blip>
            <a:srcRect l="5732" t="50044" r="84823" b="19746"/>
            <a:stretch/>
          </p:blipFill>
          <p:spPr>
            <a:xfrm rot="60000">
              <a:off x="4435115" y="758231"/>
              <a:ext cx="483894" cy="478819"/>
            </a:xfrm>
            <a:prstGeom prst="round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E3982E-121B-A99F-FE8A-F5168CD5693D}"/>
                </a:ext>
              </a:extLst>
            </p:cNvPr>
            <p:cNvSpPr txBox="1"/>
            <p:nvPr/>
          </p:nvSpPr>
          <p:spPr>
            <a:xfrm rot="60000">
              <a:off x="6774970" y="536253"/>
              <a:ext cx="515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6F7E8F"/>
                  </a:solidFill>
                </a:rPr>
                <a:t>now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E0E4AE-96D6-2AFC-E79F-68791F7BA324}"/>
                </a:ext>
              </a:extLst>
            </p:cNvPr>
            <p:cNvSpPr txBox="1"/>
            <p:nvPr/>
          </p:nvSpPr>
          <p:spPr>
            <a:xfrm rot="60000">
              <a:off x="4864945" y="775811"/>
              <a:ext cx="2498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Anna has just done something marvellous! Tap for more.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FFB7A6-0838-9EBC-B0BA-0BBFDB2E1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34344">
              <a:off x="4470815" y="2400185"/>
              <a:ext cx="2674197" cy="267419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A983D2-C0E4-5B9B-FEB2-D867A0D88706}"/>
                </a:ext>
              </a:extLst>
            </p:cNvPr>
            <p:cNvSpPr txBox="1"/>
            <p:nvPr/>
          </p:nvSpPr>
          <p:spPr>
            <a:xfrm rot="20693591">
              <a:off x="2519768" y="1235902"/>
              <a:ext cx="2060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0" spc="300" dirty="0">
                  <a:solidFill>
                    <a:srgbClr val="2CC4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utter And Garlic Cute Caps" panose="02000600000000000000" pitchFamily="50" charset="0"/>
                </a:rPr>
                <a:t>PING!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79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CA8A446-8AA6-D043-A0DE-9FAFBC56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7" y="67366"/>
            <a:ext cx="1378809" cy="1051138"/>
          </a:xfrm>
          <a:prstGeom prst="rect">
            <a:avLst/>
          </a:prstGeom>
        </p:spPr>
      </p:pic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4FDD4C84-B065-A04D-ADE0-4210C48C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68" y="3582826"/>
            <a:ext cx="2055354" cy="2283726"/>
          </a:xfrm>
          <a:prstGeom prst="rect">
            <a:avLst/>
          </a:prstGeom>
        </p:spPr>
      </p:pic>
      <p:pic>
        <p:nvPicPr>
          <p:cNvPr id="1028" name="Picture 4" descr="Conference Clipart Parent Teacher - Parent And Teacher Clip Art (497x600), Png Download">
            <a:extLst>
              <a:ext uri="{FF2B5EF4-FFF2-40B4-BE49-F238E27FC236}">
                <a16:creationId xmlns:a16="http://schemas.microsoft.com/office/drawing/2014/main" id="{FD45FC22-22BB-8E46-ABD4-91EDD549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01" y="3048023"/>
            <a:ext cx="1938490" cy="23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C430E-EB7E-F243-BD2C-650AA3265AD3}"/>
              </a:ext>
            </a:extLst>
          </p:cNvPr>
          <p:cNvSpPr txBox="1"/>
          <p:nvPr/>
        </p:nvSpPr>
        <p:spPr>
          <a:xfrm>
            <a:off x="450240" y="2556448"/>
            <a:ext cx="4745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+mj-lt"/>
              </a:rPr>
              <a:t>Important and necessary information </a:t>
            </a:r>
            <a:r>
              <a:rPr lang="en-US" sz="2100" dirty="0">
                <a:latin typeface="+mj-lt"/>
              </a:rPr>
              <a:t>but is not emotionally engaging for parents.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9AEE7-1508-6D4E-A438-6A080D0247D9}"/>
              </a:ext>
            </a:extLst>
          </p:cNvPr>
          <p:cNvSpPr txBox="1"/>
          <p:nvPr/>
        </p:nvSpPr>
        <p:spPr>
          <a:xfrm>
            <a:off x="5399069" y="5833925"/>
            <a:ext cx="679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+mj-lt"/>
              </a:rPr>
              <a:t>App alerts come through in real time with child-specific learning and progress-led news.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27AD5-8D52-0A42-AC2C-87A5D7CF04BB}"/>
              </a:ext>
            </a:extLst>
          </p:cNvPr>
          <p:cNvSpPr txBox="1"/>
          <p:nvPr/>
        </p:nvSpPr>
        <p:spPr>
          <a:xfrm>
            <a:off x="7881257" y="1844601"/>
            <a:ext cx="2584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i="1" dirty="0">
                <a:latin typeface="Bradley Hand" pitchFamily="2" charset="77"/>
              </a:rPr>
              <a:t>Teacher-led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37D784-BF38-6946-8F74-7F9BAC5BE973}"/>
              </a:ext>
            </a:extLst>
          </p:cNvPr>
          <p:cNvSpPr txBox="1"/>
          <p:nvPr/>
        </p:nvSpPr>
        <p:spPr>
          <a:xfrm>
            <a:off x="1055355" y="1800449"/>
            <a:ext cx="2544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Bradley Hand" pitchFamily="2" charset="77"/>
              </a:rPr>
              <a:t>Office-led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7CDF98-2762-0E49-9EF8-1BA4D8220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622" y="832349"/>
            <a:ext cx="10817378" cy="929566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Mouse Memoirs"/>
              </a:rPr>
              <a:t>How do school communications make parents feel?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9BFB9-8C80-93F3-2EB5-26A9F0EA93AB}"/>
              </a:ext>
            </a:extLst>
          </p:cNvPr>
          <p:cNvSpPr txBox="1"/>
          <p:nvPr/>
        </p:nvSpPr>
        <p:spPr>
          <a:xfrm>
            <a:off x="-52246" y="5866552"/>
            <a:ext cx="524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+mj-lt"/>
              </a:rPr>
              <a:t>School notices, payments, bookings etc. (sent out by email, text, letters, MIS)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F19BC-80BE-4A58-B6C1-1EE4C402C9BC}"/>
              </a:ext>
            </a:extLst>
          </p:cNvPr>
          <p:cNvSpPr txBox="1"/>
          <p:nvPr/>
        </p:nvSpPr>
        <p:spPr>
          <a:xfrm>
            <a:off x="7236091" y="2717859"/>
            <a:ext cx="485444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MarvellousMe makes it easy for teachers to tell parents about their child’s learning and achievements – the </a:t>
            </a:r>
            <a:r>
              <a:rPr lang="en-GB" sz="2100" b="1" dirty="0">
                <a:latin typeface="+mj-lt"/>
              </a:rPr>
              <a:t>news parents want to hear.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Making parents and children smile and enjoy great conversations after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latin typeface="+mj-lt"/>
              </a:rPr>
              <a:t>Children are happier and do better, and teachers are appreciated and backed up.</a:t>
            </a:r>
          </a:p>
        </p:txBody>
      </p:sp>
    </p:spTree>
    <p:extLst>
      <p:ext uri="{BB962C8B-B14F-4D97-AF65-F5344CB8AC3E}">
        <p14:creationId xmlns:p14="http://schemas.microsoft.com/office/powerpoint/2010/main" val="164451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B95DBC-911F-444A-86A4-C1FE58F1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"/>
          <a:stretch/>
        </p:blipFill>
        <p:spPr>
          <a:xfrm>
            <a:off x="12110" y="2629271"/>
            <a:ext cx="5717386" cy="38947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5822E8-ACDD-F658-9E74-79BB5216B6F4}"/>
              </a:ext>
            </a:extLst>
          </p:cNvPr>
          <p:cNvSpPr txBox="1">
            <a:spLocks/>
          </p:cNvSpPr>
          <p:nvPr/>
        </p:nvSpPr>
        <p:spPr>
          <a:xfrm>
            <a:off x="0" y="1479756"/>
            <a:ext cx="5148000" cy="146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100" b="1" dirty="0">
              <a:latin typeface="Mouse Memoirs" panose="02000506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1C33BA-B92F-38ED-23FE-62C2C089D8C8}"/>
              </a:ext>
            </a:extLst>
          </p:cNvPr>
          <p:cNvSpPr txBox="1"/>
          <p:nvPr/>
        </p:nvSpPr>
        <p:spPr>
          <a:xfrm>
            <a:off x="5309132" y="2740588"/>
            <a:ext cx="687075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write the postcard together with the children in a plenary to recap learning.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include photos (e.g. of a piece of work by the child) – super proud parents.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Parents receive the notification in real time and message is </a:t>
            </a:r>
            <a:r>
              <a:rPr lang="en-US" sz="2400" dirty="0" err="1">
                <a:latin typeface="+mj-lt"/>
              </a:rPr>
              <a:t>personalised</a:t>
            </a:r>
            <a:r>
              <a:rPr lang="en-US" sz="2400" dirty="0">
                <a:latin typeface="+mj-lt"/>
              </a:rPr>
              <a:t> with the child’s name – emotionally impactful.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TOP TIP - Add a weekly reminder to your diary e.g. Tuesday and Friday mornings.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2BC1BC-98E5-A168-31B1-57569435CA42}"/>
              </a:ext>
            </a:extLst>
          </p:cNvPr>
          <p:cNvSpPr txBox="1">
            <a:spLocks/>
          </p:cNvSpPr>
          <p:nvPr/>
        </p:nvSpPr>
        <p:spPr>
          <a:xfrm>
            <a:off x="0" y="80696"/>
            <a:ext cx="121920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 b="1" dirty="0">
                <a:latin typeface="Mouse Memoirs" panose="02000506000000020004" pitchFamily="2" charset="0"/>
              </a:rPr>
              <a:t>MarvellousMe Activities</a:t>
            </a:r>
          </a:p>
          <a:p>
            <a:pPr algn="ctr"/>
            <a:r>
              <a:rPr lang="en-US" sz="3300" b="1" dirty="0">
                <a:latin typeface="Mouse Memoirs" panose="02000506000000020004" pitchFamily="2" charset="0"/>
              </a:rPr>
              <a:t>Sharing learning-led news</a:t>
            </a:r>
            <a:endParaRPr lang="en-US" b="1" dirty="0">
              <a:latin typeface="Mouse Memoirs" panose="02000506000000020004" pitchFamily="2" charset="0"/>
            </a:endParaRPr>
          </a:p>
        </p:txBody>
      </p:sp>
      <p:pic>
        <p:nvPicPr>
          <p:cNvPr id="6" name="Picture 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87E5C554-6642-FB21-AE8A-E45DD2B18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91" y="0"/>
            <a:ext cx="1378809" cy="105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CAEB08-566B-BB58-4716-D781B55CA904}"/>
              </a:ext>
            </a:extLst>
          </p:cNvPr>
          <p:cNvSpPr txBox="1"/>
          <p:nvPr/>
        </p:nvSpPr>
        <p:spPr>
          <a:xfrm>
            <a:off x="348343" y="1966670"/>
            <a:ext cx="11462657" cy="523220"/>
          </a:xfrm>
          <a:prstGeom prst="rect">
            <a:avLst/>
          </a:prstGeom>
          <a:solidFill>
            <a:srgbClr val="2CC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</a:rPr>
              <a:t>EXPECTATION: Send 2</a:t>
            </a:r>
            <a:r>
              <a:rPr kumimoji="0" lang="en-GB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  <a:ea typeface="Calibri" panose="020F0502020204030204" pitchFamily="34" charset="0"/>
                <a:cs typeface="Arial" panose="020B0604020202020204" pitchFamily="34" charset="0"/>
              </a:rPr>
              <a:t> whole</a:t>
            </a:r>
            <a:r>
              <a:rPr lang="en-GB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  <a:ea typeface="Calibri" panose="020F0502020204030204" pitchFamily="34" charset="0"/>
                <a:cs typeface="Arial" panose="020B0604020202020204" pitchFamily="34" charset="0"/>
              </a:rPr>
              <a:t>-c</a:t>
            </a:r>
            <a:r>
              <a:rPr kumimoji="0" lang="en-GB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  <a:ea typeface="Calibri" panose="020F0502020204030204" pitchFamily="34" charset="0"/>
                <a:cs typeface="Arial" panose="020B0604020202020204" pitchFamily="34" charset="0"/>
              </a:rPr>
              <a:t>lass Activities each week.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use Memoirs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4728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5822E8-ACDD-F658-9E74-79BB5216B6F4}"/>
              </a:ext>
            </a:extLst>
          </p:cNvPr>
          <p:cNvSpPr txBox="1">
            <a:spLocks/>
          </p:cNvSpPr>
          <p:nvPr/>
        </p:nvSpPr>
        <p:spPr>
          <a:xfrm>
            <a:off x="0" y="1411124"/>
            <a:ext cx="5148000" cy="1497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latin typeface="Mouse Memoirs" panose="0200050600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3EC7B2-7932-F91C-4C67-037D3415EC16}"/>
              </a:ext>
            </a:extLst>
          </p:cNvPr>
          <p:cNvSpPr txBox="1">
            <a:spLocks/>
          </p:cNvSpPr>
          <p:nvPr/>
        </p:nvSpPr>
        <p:spPr>
          <a:xfrm>
            <a:off x="0" y="99732"/>
            <a:ext cx="121920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 b="1" dirty="0">
                <a:latin typeface="Mouse Memoirs" panose="02000506000000020004" pitchFamily="2" charset="0"/>
              </a:rPr>
              <a:t>MarvellousMe Badges</a:t>
            </a:r>
          </a:p>
          <a:p>
            <a:pPr algn="ctr"/>
            <a:r>
              <a:rPr lang="en-US" sz="3300" b="1" dirty="0">
                <a:latin typeface="Mouse Memoirs" panose="02000506000000020004" pitchFamily="2" charset="0"/>
              </a:rPr>
              <a:t>Recognising positive behaviours and awards</a:t>
            </a:r>
            <a:endParaRPr lang="en-US" b="1" dirty="0">
              <a:latin typeface="Mouse Memoirs" panose="02000506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DE6DE-18C8-2729-ACB8-6CFFB2C891A3}"/>
              </a:ext>
            </a:extLst>
          </p:cNvPr>
          <p:cNvSpPr txBox="1"/>
          <p:nvPr/>
        </p:nvSpPr>
        <p:spPr>
          <a:xfrm>
            <a:off x="174171" y="3007430"/>
            <a:ext cx="626265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Badges are sent to parents instantly so they can feel proud of their child and be ready to great them from school with a “Well Done”.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They can be awarded to individual children, or several at once.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Can attach photos (e.g. of a piece of work by the child).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7F805-945B-6431-3DB4-057D63B38FB6}"/>
              </a:ext>
            </a:extLst>
          </p:cNvPr>
          <p:cNvSpPr txBox="1"/>
          <p:nvPr/>
        </p:nvSpPr>
        <p:spPr>
          <a:xfrm>
            <a:off x="174171" y="1885658"/>
            <a:ext cx="11887200" cy="523220"/>
          </a:xfrm>
          <a:prstGeom prst="rect">
            <a:avLst/>
          </a:prstGeom>
          <a:solidFill>
            <a:srgbClr val="2CC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</a:rPr>
              <a:t>EXPECTATION: A</a:t>
            </a:r>
            <a:r>
              <a:rPr kumimoji="0" lang="en-GB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  <a:ea typeface="Calibri" panose="020F0502020204030204" pitchFamily="34" charset="0"/>
                <a:cs typeface="Arial" panose="020B0604020202020204" pitchFamily="34" charset="0"/>
              </a:rPr>
              <a:t>ward each child a minimum of 1 School Badge each fortnight.</a:t>
            </a:r>
          </a:p>
        </p:txBody>
      </p:sp>
      <p:pic>
        <p:nvPicPr>
          <p:cNvPr id="2" name="Picture 1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79B4AB0D-C6F6-2D84-D53F-C44AE8F9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91" y="0"/>
            <a:ext cx="1378809" cy="105113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F741F35-2B5E-7FDD-6F5C-39D44EA04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r="3786"/>
          <a:stretch/>
        </p:blipFill>
        <p:spPr bwMode="auto">
          <a:xfrm>
            <a:off x="6583295" y="2610511"/>
            <a:ext cx="5185625" cy="36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5822E8-ACDD-F658-9E74-79BB5216B6F4}"/>
              </a:ext>
            </a:extLst>
          </p:cNvPr>
          <p:cNvSpPr txBox="1">
            <a:spLocks/>
          </p:cNvSpPr>
          <p:nvPr/>
        </p:nvSpPr>
        <p:spPr>
          <a:xfrm>
            <a:off x="0" y="1411124"/>
            <a:ext cx="5148000" cy="1497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latin typeface="Mouse Memoirs" panose="0200050600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3EC7B2-7932-F91C-4C67-037D3415EC16}"/>
              </a:ext>
            </a:extLst>
          </p:cNvPr>
          <p:cNvSpPr txBox="1">
            <a:spLocks/>
          </p:cNvSpPr>
          <p:nvPr/>
        </p:nvSpPr>
        <p:spPr>
          <a:xfrm>
            <a:off x="0" y="174446"/>
            <a:ext cx="12192000" cy="98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 b="1" dirty="0">
                <a:latin typeface="Mouse Memoirs" panose="02000506000000020004" pitchFamily="2" charset="0"/>
              </a:rPr>
              <a:t>Our School Badges</a:t>
            </a:r>
            <a:endParaRPr lang="en-US" b="1" dirty="0">
              <a:latin typeface="Mouse Memoirs" panose="02000506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DE6DE-18C8-2729-ACB8-6CFFB2C891A3}"/>
              </a:ext>
            </a:extLst>
          </p:cNvPr>
          <p:cNvSpPr txBox="1"/>
          <p:nvPr/>
        </p:nvSpPr>
        <p:spPr>
          <a:xfrm>
            <a:off x="368490" y="1332114"/>
            <a:ext cx="115050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latin typeface="+mj-lt"/>
              </a:rPr>
              <a:t>The below Badges have been set up to reinforce the learning powers. You will find them at the top of your Badge catalogue, highlighted with a star.</a:t>
            </a:r>
          </a:p>
        </p:txBody>
      </p:sp>
      <p:pic>
        <p:nvPicPr>
          <p:cNvPr id="20" name="Picture 19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4FEC3639-8BF6-B3D6-9318-FE2F4487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91" y="0"/>
            <a:ext cx="1378809" cy="10511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4E3070-DB01-95B1-EEDB-2192135259FD}"/>
              </a:ext>
            </a:extLst>
          </p:cNvPr>
          <p:cNvSpPr txBox="1"/>
          <p:nvPr/>
        </p:nvSpPr>
        <p:spPr>
          <a:xfrm>
            <a:off x="2510971" y="2923528"/>
            <a:ext cx="724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COPY AND PASTE A SCREEN SHOT OF YOUR SCHOOL BADGES FROM THE TEACHER SYSTEM</a:t>
            </a:r>
          </a:p>
        </p:txBody>
      </p:sp>
    </p:spTree>
    <p:extLst>
      <p:ext uri="{BB962C8B-B14F-4D97-AF65-F5344CB8AC3E}">
        <p14:creationId xmlns:p14="http://schemas.microsoft.com/office/powerpoint/2010/main" val="245203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B4F55-98FD-4CA4-A421-5F14597CFC91}"/>
              </a:ext>
            </a:extLst>
          </p:cNvPr>
          <p:cNvSpPr txBox="1"/>
          <p:nvPr/>
        </p:nvSpPr>
        <p:spPr>
          <a:xfrm>
            <a:off x="873457" y="930362"/>
            <a:ext cx="1064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By regularly awarding </a:t>
            </a:r>
            <a:r>
              <a:rPr lang="en-GB" sz="2000" b="1" dirty="0">
                <a:solidFill>
                  <a:srgbClr val="B166DD"/>
                </a:solidFill>
                <a:latin typeface="+mj-lt"/>
              </a:rPr>
              <a:t>Badges </a:t>
            </a:r>
            <a:r>
              <a:rPr lang="en-GB" sz="2000" dirty="0">
                <a:latin typeface="+mj-lt"/>
              </a:rPr>
              <a:t>and sharing </a:t>
            </a:r>
            <a:r>
              <a:rPr lang="en-GB" sz="2000" b="1" dirty="0">
                <a:solidFill>
                  <a:srgbClr val="F5BD12"/>
                </a:solidFill>
                <a:latin typeface="+mj-lt"/>
              </a:rPr>
              <a:t>Activities</a:t>
            </a:r>
            <a:r>
              <a:rPr lang="en-GB" sz="2000" dirty="0">
                <a:latin typeface="+mj-lt"/>
              </a:rPr>
              <a:t>, you are creating a treasured MemoryBook for the parents. These free downloadable PDFs are cherished keepsakes of the child’s time at your school.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9085C-F3D0-4917-BBD0-A7E880F7A092}"/>
              </a:ext>
            </a:extLst>
          </p:cNvPr>
          <p:cNvSpPr txBox="1"/>
          <p:nvPr/>
        </p:nvSpPr>
        <p:spPr>
          <a:xfrm rot="20726976">
            <a:off x="188340" y="3428790"/>
            <a:ext cx="219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Will include any photos you attached.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47EF0-120B-4E91-8E56-1E60E9EB50B8}"/>
              </a:ext>
            </a:extLst>
          </p:cNvPr>
          <p:cNvSpPr txBox="1"/>
          <p:nvPr/>
        </p:nvSpPr>
        <p:spPr>
          <a:xfrm rot="20700000">
            <a:off x="605134" y="2050110"/>
            <a:ext cx="208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Entries are date stamped.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634E8-ECF1-43E9-8104-DF24F4B3050A}"/>
              </a:ext>
            </a:extLst>
          </p:cNvPr>
          <p:cNvSpPr txBox="1"/>
          <p:nvPr/>
        </p:nvSpPr>
        <p:spPr>
          <a:xfrm rot="326998">
            <a:off x="9298592" y="2148136"/>
            <a:ext cx="2822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Record of the child’s learning and achievements.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36FBD-5FB0-482E-8168-5F7789318AF9}"/>
              </a:ext>
            </a:extLst>
          </p:cNvPr>
          <p:cNvSpPr txBox="1"/>
          <p:nvPr/>
        </p:nvSpPr>
        <p:spPr>
          <a:xfrm rot="20700000">
            <a:off x="-78140" y="4964868"/>
            <a:ext cx="3225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Accessed in the parent app ‘Settings’ and through the Teacher system’s ‘Insights’.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ADA49-B696-43B1-B256-0F6942B0713A}"/>
              </a:ext>
            </a:extLst>
          </p:cNvPr>
          <p:cNvSpPr txBox="1"/>
          <p:nvPr/>
        </p:nvSpPr>
        <p:spPr>
          <a:xfrm rot="400362">
            <a:off x="9305624" y="3599192"/>
            <a:ext cx="298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Ideal as end of year keepsake but can be created for any time frame.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DC16B-C780-44BE-B1B8-BAC316C86B2B}"/>
              </a:ext>
            </a:extLst>
          </p:cNvPr>
          <p:cNvSpPr txBox="1"/>
          <p:nvPr/>
        </p:nvSpPr>
        <p:spPr>
          <a:xfrm rot="420000">
            <a:off x="8903203" y="5102099"/>
            <a:ext cx="320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Won’t include anything sent as a Message. Save these for notices and reminders.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676A1-5937-40D8-9154-63CAAEC3B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1" t="20938" r="36116" b="6407"/>
          <a:stretch/>
        </p:blipFill>
        <p:spPr>
          <a:xfrm rot="20364125">
            <a:off x="2713831" y="2212315"/>
            <a:ext cx="2580310" cy="36266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9D58E8-9B62-4238-82D4-FF1AFC3DE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0" t="21177" r="36250" b="6407"/>
          <a:stretch/>
        </p:blipFill>
        <p:spPr>
          <a:xfrm rot="654114">
            <a:off x="3586923" y="2268938"/>
            <a:ext cx="2544641" cy="36148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2573B-55B0-4BBC-A633-3B4CE165D8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89" t="17704" r="36250" b="9879"/>
          <a:stretch/>
        </p:blipFill>
        <p:spPr>
          <a:xfrm rot="21121730">
            <a:off x="5986092" y="2064837"/>
            <a:ext cx="2595496" cy="3687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1B807D-8C33-43F2-A4BA-6FB94196E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38" t="21877" r="36302" b="6645"/>
          <a:stretch/>
        </p:blipFill>
        <p:spPr>
          <a:xfrm rot="987844">
            <a:off x="6615339" y="2287074"/>
            <a:ext cx="2595496" cy="3639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836DD3-EC85-43BA-B7D1-E3F418F733CB}"/>
              </a:ext>
            </a:extLst>
          </p:cNvPr>
          <p:cNvSpPr txBox="1"/>
          <p:nvPr/>
        </p:nvSpPr>
        <p:spPr>
          <a:xfrm>
            <a:off x="0" y="-38005"/>
            <a:ext cx="1217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latin typeface="Mouse Memoirs"/>
              </a:rPr>
              <a:t>MemoryBook</a:t>
            </a:r>
          </a:p>
        </p:txBody>
      </p:sp>
      <p:pic>
        <p:nvPicPr>
          <p:cNvPr id="4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004C7A56-51DD-51BD-4645-0F73FE99B6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756" y="43285"/>
            <a:ext cx="1378809" cy="10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E46F4C-1F8A-724E-B2ED-4222A9E5A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6" y="867174"/>
            <a:ext cx="1522216" cy="1522216"/>
          </a:xfrm>
          <a:prstGeom prst="rect">
            <a:avLst/>
          </a:prstGeom>
        </p:spPr>
      </p:pic>
      <p:pic>
        <p:nvPicPr>
          <p:cNvPr id="2" name="Picture 1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0C17038-90FE-B15E-A87D-A5D6D0E0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91" y="26546"/>
            <a:ext cx="1378809" cy="10511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6D85B9-BDF8-ECB6-01D5-63F36A06F50A}"/>
              </a:ext>
            </a:extLst>
          </p:cNvPr>
          <p:cNvSpPr txBox="1">
            <a:spLocks/>
          </p:cNvSpPr>
          <p:nvPr/>
        </p:nvSpPr>
        <p:spPr>
          <a:xfrm>
            <a:off x="986971" y="-66681"/>
            <a:ext cx="10218057" cy="214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 b="1" dirty="0">
                <a:latin typeface="Mouse Memoirs" panose="02000506000000020004" pitchFamily="2" charset="0"/>
              </a:rPr>
              <a:t>Thumbs Up!</a:t>
            </a:r>
          </a:p>
          <a:p>
            <a:pPr algn="ctr"/>
            <a:r>
              <a:rPr lang="en-US" sz="3300" b="1" dirty="0">
                <a:latin typeface="Mouse Memoirs" panose="02000506000000020004" pitchFamily="2" charset="0"/>
              </a:rPr>
              <a:t>Quick-fire praise in the classroom</a:t>
            </a:r>
          </a:p>
          <a:p>
            <a:pPr algn="ctr"/>
            <a:endParaRPr lang="en-US" b="1" dirty="0">
              <a:latin typeface="Mouse Memoirs" panose="02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92B9A-9C57-5D3E-6C0D-5783F0891F46}"/>
              </a:ext>
            </a:extLst>
          </p:cNvPr>
          <p:cNvSpPr txBox="1"/>
          <p:nvPr/>
        </p:nvSpPr>
        <p:spPr>
          <a:xfrm>
            <a:off x="155520" y="1749929"/>
            <a:ext cx="11920365" cy="523220"/>
          </a:xfrm>
          <a:prstGeom prst="rect">
            <a:avLst/>
          </a:prstGeom>
          <a:solidFill>
            <a:srgbClr val="2CC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</a:rPr>
              <a:t>EXPECTATION: Use the Thumbs Up tool to award House Points to the children.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6B815-F6F3-617F-AB63-FF56A82AB18F}"/>
              </a:ext>
            </a:extLst>
          </p:cNvPr>
          <p:cNvSpPr txBox="1"/>
          <p:nvPr/>
        </p:nvSpPr>
        <p:spPr>
          <a:xfrm>
            <a:off x="116115" y="2553526"/>
            <a:ext cx="82499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We can report these by pupil, class or House at any time.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Parents are not alerted with ‘Thumbs Ups’ but they can see their child’s totals.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Show the number of Thumbs Up points for each            child in a Thumbs Up counter.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Can be awarded in values of 1, 5, 10, 15 and 20.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latin typeface="+mj-lt"/>
              </a:rPr>
              <a:t>Analyse</a:t>
            </a:r>
            <a:r>
              <a:rPr lang="en-US" sz="2600" dirty="0">
                <a:latin typeface="+mj-lt"/>
              </a:rPr>
              <a:t> class and pupil scores in ‘Insights’.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Set an audio ping (tap your name and ‘Counters’).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1F9F4A-90F0-8D34-CB6A-7DC3EBE1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955" y="2963396"/>
            <a:ext cx="5390114" cy="38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5822E8-ACDD-F658-9E74-79BB5216B6F4}"/>
              </a:ext>
            </a:extLst>
          </p:cNvPr>
          <p:cNvSpPr txBox="1">
            <a:spLocks/>
          </p:cNvSpPr>
          <p:nvPr/>
        </p:nvSpPr>
        <p:spPr>
          <a:xfrm>
            <a:off x="0" y="1479756"/>
            <a:ext cx="5148000" cy="1469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100" b="1" dirty="0">
              <a:latin typeface="Mouse Memoirs" panose="02000506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1C33BA-B92F-38ED-23FE-62C2C089D8C8}"/>
              </a:ext>
            </a:extLst>
          </p:cNvPr>
          <p:cNvSpPr txBox="1"/>
          <p:nvPr/>
        </p:nvSpPr>
        <p:spPr>
          <a:xfrm>
            <a:off x="5309132" y="2779337"/>
            <a:ext cx="650186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Send general messages and reminders from the classroom e.g. Bring in PE kit tomorrow, library book reminders, details of school trips.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They are visual, on-point and delivered instantly.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Use where needed but keep language as positive as possible – ensure MarvellousMe remains a positive experience for parents. </a:t>
            </a:r>
            <a:endParaRPr lang="en-US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2BC1BC-98E5-A168-31B1-57569435CA42}"/>
              </a:ext>
            </a:extLst>
          </p:cNvPr>
          <p:cNvSpPr txBox="1">
            <a:spLocks/>
          </p:cNvSpPr>
          <p:nvPr/>
        </p:nvSpPr>
        <p:spPr>
          <a:xfrm>
            <a:off x="0" y="80696"/>
            <a:ext cx="121920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800" b="1" dirty="0">
                <a:latin typeface="Mouse Memoirs" panose="02000506000000020004" pitchFamily="2" charset="0"/>
              </a:rPr>
              <a:t>MarvellousMe Messages</a:t>
            </a:r>
          </a:p>
          <a:p>
            <a:pPr algn="ctr"/>
            <a:r>
              <a:rPr lang="en-US" sz="3300" b="1" dirty="0">
                <a:latin typeface="Mouse Memoirs" panose="02000506000000020004" pitchFamily="2" charset="0"/>
              </a:rPr>
              <a:t>Sending general notices and reminders</a:t>
            </a:r>
            <a:endParaRPr lang="en-US" b="1" dirty="0">
              <a:latin typeface="Mouse Memoirs" panose="02000506000000020004" pitchFamily="2" charset="0"/>
            </a:endParaRPr>
          </a:p>
        </p:txBody>
      </p:sp>
      <p:pic>
        <p:nvPicPr>
          <p:cNvPr id="6" name="Picture 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87E5C554-6642-FB21-AE8A-E45DD2B1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91" y="0"/>
            <a:ext cx="1378809" cy="105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CAEB08-566B-BB58-4716-D781B55CA904}"/>
              </a:ext>
            </a:extLst>
          </p:cNvPr>
          <p:cNvSpPr txBox="1"/>
          <p:nvPr/>
        </p:nvSpPr>
        <p:spPr>
          <a:xfrm>
            <a:off x="348343" y="1848562"/>
            <a:ext cx="11462657" cy="523220"/>
          </a:xfrm>
          <a:prstGeom prst="rect">
            <a:avLst/>
          </a:prstGeom>
          <a:solidFill>
            <a:srgbClr val="2CC4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</a:rPr>
              <a:t>EXPECTATION: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</a:rPr>
              <a:t>Use where necessary but try to keep content positive</a:t>
            </a:r>
            <a:r>
              <a:rPr kumimoji="0" lang="en-GB" altLang="en-US" sz="28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use Memoirs" panose="02000506000000020004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use Memoirs" panose="0200050600000002000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B1ACAC-7479-B931-D95B-1D509700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" y="2949157"/>
            <a:ext cx="5806800" cy="38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25548</TotalTime>
  <Words>1055</Words>
  <Application>Microsoft Office PowerPoint</Application>
  <PresentationFormat>Widescreen</PresentationFormat>
  <Paragraphs>111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Bradley Hand</vt:lpstr>
      <vt:lpstr>Butter And Garlic Cute Caps</vt:lpstr>
      <vt:lpstr>Calibri</vt:lpstr>
      <vt:lpstr>Calibri Light</vt:lpstr>
      <vt:lpstr>Mouse Memoirs</vt:lpstr>
      <vt:lpstr>Wingdings</vt:lpstr>
      <vt:lpstr>Office Theme</vt:lpstr>
      <vt:lpstr>PowerPoint Presentation</vt:lpstr>
      <vt:lpstr>Why are we using MarvellousMe?</vt:lpstr>
      <vt:lpstr>How do school communications make parents feel?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Parents slow to join will still be able to see all the wonderful news you have been sharing with them, so please include everyone from the start.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Engagement MindSet</dc:title>
  <dc:creator>Adrian Burt (MarvellousMe)</dc:creator>
  <cp:lastModifiedBy>Milli Wenham</cp:lastModifiedBy>
  <cp:revision>58</cp:revision>
  <dcterms:created xsi:type="dcterms:W3CDTF">2022-03-04T16:56:58Z</dcterms:created>
  <dcterms:modified xsi:type="dcterms:W3CDTF">2023-04-24T10:01:08Z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5a5b6dc-5ae1-4e69-b825-8a23bb525c32_Enabled">
    <vt:lpwstr>true</vt:lpwstr>
  </property>
  <property fmtid="{D5CDD505-2E9C-101B-9397-08002B2CF9AE}" pid="3" name="MSIP_Label_25a5b6dc-5ae1-4e69-b825-8a23bb525c32_SetDate">
    <vt:lpwstr>2023-01-11T09:26:54Z</vt:lpwstr>
  </property>
  <property fmtid="{D5CDD505-2E9C-101B-9397-08002B2CF9AE}" pid="4" name="MSIP_Label_25a5b6dc-5ae1-4e69-b825-8a23bb525c32_Method">
    <vt:lpwstr>Standard</vt:lpwstr>
  </property>
  <property fmtid="{D5CDD505-2E9C-101B-9397-08002B2CF9AE}" pid="5" name="MSIP_Label_25a5b6dc-5ae1-4e69-b825-8a23bb525c32_Name">
    <vt:lpwstr>Confidential</vt:lpwstr>
  </property>
  <property fmtid="{D5CDD505-2E9C-101B-9397-08002B2CF9AE}" pid="6" name="MSIP_Label_25a5b6dc-5ae1-4e69-b825-8a23bb525c32_SiteId">
    <vt:lpwstr>741678da-616a-4cd9-a82b-b5b4cf804f44</vt:lpwstr>
  </property>
  <property fmtid="{D5CDD505-2E9C-101B-9397-08002B2CF9AE}" pid="7" name="MSIP_Label_25a5b6dc-5ae1-4e69-b825-8a23bb525c32_ActionId">
    <vt:lpwstr>0d704075-1da0-413e-bbbf-37b3418b8d2d</vt:lpwstr>
  </property>
  <property fmtid="{D5CDD505-2E9C-101B-9397-08002B2CF9AE}" pid="8" name="MSIP_Label_25a5b6dc-5ae1-4e69-b825-8a23bb525c32_ContentBits">
    <vt:lpwstr>0</vt:lpwstr>
  </property>
</Properties>
</file>