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4" r:id="rId6"/>
    <p:sldId id="261" r:id="rId7"/>
    <p:sldId id="26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629D"/>
    <a:srgbClr val="E0292C"/>
    <a:srgbClr val="3AA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B1A30-9C4C-4719-BD25-902CE37E6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CA38B-6B19-4C4C-AFD5-C7EEFD06C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855D3-980B-430B-8A03-280DA872F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BBF42-2B56-40CD-B4A6-0514D023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096E9-F767-467B-B683-1C73E12C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153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4DDC3-3FF6-4D92-87D3-3EE6269E5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227C94-C3D4-4833-B6F9-8D4A6B74C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EB1D2-9726-4059-AAA7-C4B72DC16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DE90A-A063-4497-B20D-8658841D2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2201F-72D3-4AB3-9125-D858FD43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94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0C8A16-A727-48BC-8629-391DBEF56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4E110A-0AD4-4360-A63A-31FA660D1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EA2A1-D9D6-47CD-B878-A4ADB927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78B5D-7A47-4B29-810E-1DF2D6FB0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E73F3-912A-411D-A504-0A514286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546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155C-EB70-4821-A358-C5B7E28C6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F685E-4085-437E-9211-2455C3C15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FC4CD-04AF-4985-9BD7-621A6EAC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C1F94-2504-49FE-A404-C056D04CB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64560-5A38-4732-BB1E-DFE7C7075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748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73E31-4793-4ADD-B14C-BF2FE4A7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5AD01-AD36-4637-97A6-EECDFDF23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57F58-9C58-48A8-9C5D-5C522EBA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D8C35-D9B8-4E47-BCAD-3E965C02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1323A-5CBB-46C2-A38E-D1702D32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359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45E9-E71B-44F4-93DB-37644C195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1B913-DBAF-4A78-A686-89FD1FF7F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4D0B9A-3FE2-4F01-BC68-6CFEC34B7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96EDC-6EAD-4BFA-8705-93C25B89B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7741F-5424-462E-804D-3F8353363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13513-181D-4062-9A8E-14D2C653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64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AE0D0-4A85-4908-B175-AC4D1CABE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21D6A-0386-48BC-9461-3F65098FE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3014E9-7C8A-4B99-9215-D9BA98821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8738B-F824-4EA4-A546-39E71508D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B389B4-B619-42EB-8DAF-0194A2EDF6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E0218F-7EA8-4257-8450-4FC2368A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6996B8-34DF-49FB-B39B-C5467EEA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8D757C-F68E-4A6F-B173-AAA55EC0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08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EB1EC-36DE-42ED-8E26-88D8D1B5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D3CC2B-1D13-432F-A4D9-34491CB3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9ABAC-6B74-4AB9-8A59-0D4791BB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28868-9513-46FD-B8D0-9BC3409E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685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663AB-6EAA-4020-A715-1C4981241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FF9F6-C8DE-4164-9217-06FEF5B7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BD3BE-BAE0-4D8A-AF58-A5B66128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92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A93D5-F013-44DA-BFD7-E05EE36FA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0CA6D-9D12-49F9-A4FA-E5C8780E9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8E642A-4740-4F94-A274-C94D9D709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A85E3-09AB-409B-BD3D-838352CAC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210EA-8AAE-45F6-8676-CE182ADBC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3B284-591C-4DF2-AD8A-8E8072933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761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725E7-24C1-40B8-89D6-C15F2550B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5BD643-F891-450D-AC2C-172DBC5FFF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DD466-33EB-4DAB-AD3C-6F4AF823F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6ADE9-C4AD-4698-BD34-69B35B6AC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BABD-3E34-447B-837B-929A92203159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C357E-9CBD-4A15-8E66-E2D125AD7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FE751-6C1E-4BAB-8B7C-6FF565E9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482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D99B58-E5D7-4D51-879D-2989F3DF1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0ABC7-CDF0-4604-8187-0FA3F1776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46612-C958-4E88-A51B-8B83ACFED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8BABD-3E34-447B-837B-929A92203159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4A849-BBDE-4A87-B65F-8B5E2C8EB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F1D2D-7F71-4341-A110-D9DE2817F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5648-DDC2-4E61-9FA9-1FB9C1DB92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53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34288E1-8966-4203-9C72-A7EE64BD62F0}"/>
              </a:ext>
            </a:extLst>
          </p:cNvPr>
          <p:cNvSpPr txBox="1"/>
          <p:nvPr/>
        </p:nvSpPr>
        <p:spPr>
          <a:xfrm>
            <a:off x="0" y="525979"/>
            <a:ext cx="12191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Why parents should join MarvellousMe</a:t>
            </a:r>
            <a:endParaRPr lang="en-GB" sz="6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A5904-7250-463F-B2B3-2E927075F260}"/>
              </a:ext>
            </a:extLst>
          </p:cNvPr>
          <p:cNvSpPr txBox="1"/>
          <p:nvPr/>
        </p:nvSpPr>
        <p:spPr>
          <a:xfrm>
            <a:off x="2390276" y="767013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9EEC41-F95D-4082-A902-2A44EE3A84D7}"/>
              </a:ext>
            </a:extLst>
          </p:cNvPr>
          <p:cNvSpPr/>
          <p:nvPr/>
        </p:nvSpPr>
        <p:spPr>
          <a:xfrm>
            <a:off x="217365" y="5622593"/>
            <a:ext cx="315699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latin typeface="+mj-lt"/>
                <a:ea typeface="Arial Rounded MT Bold" charset="0"/>
                <a:cs typeface="Arial Rounded MT Bold" charset="0"/>
              </a:rPr>
              <a:t>Whole school</a:t>
            </a:r>
            <a:endParaRPr lang="en-US" sz="2500" dirty="0">
              <a:latin typeface="+mj-lt"/>
              <a:ea typeface="Arial Rounded MT Bold" charset="0"/>
              <a:cs typeface="Arial Rounded MT Bol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CDBF2C-599D-4592-8DEE-F009ED26A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68" y="2756188"/>
            <a:ext cx="3411039" cy="26856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75F4FC-544D-466A-8153-2F6F6CD3D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8" r="44362" b="13579"/>
          <a:stretch/>
        </p:blipFill>
        <p:spPr>
          <a:xfrm>
            <a:off x="0" y="2530904"/>
            <a:ext cx="3583780" cy="31146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D85521-00E6-4851-87C2-B3FD413370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4" t="11968" r="4658" b="19978"/>
          <a:stretch/>
        </p:blipFill>
        <p:spPr>
          <a:xfrm>
            <a:off x="8456993" y="2530904"/>
            <a:ext cx="2743200" cy="31146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CFEB5E-91D3-4085-81A1-ACC823ADA2AC}"/>
              </a:ext>
            </a:extLst>
          </p:cNvPr>
          <p:cNvSpPr/>
          <p:nvPr/>
        </p:nvSpPr>
        <p:spPr>
          <a:xfrm>
            <a:off x="4229753" y="5622593"/>
            <a:ext cx="315699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latin typeface="+mj-lt"/>
                <a:ea typeface="Arial Rounded MT Bold" charset="0"/>
                <a:cs typeface="Arial Rounded MT Bold" charset="0"/>
              </a:rPr>
              <a:t>Whole family</a:t>
            </a:r>
            <a:endParaRPr lang="en-US" sz="2500" dirty="0">
              <a:latin typeface="+mj-lt"/>
              <a:ea typeface="Arial Rounded MT Bold" charset="0"/>
              <a:cs typeface="Arial Rounded MT Bold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ED201A-79D4-49FD-88B4-AEA3E3263CB5}"/>
              </a:ext>
            </a:extLst>
          </p:cNvPr>
          <p:cNvSpPr/>
          <p:nvPr/>
        </p:nvSpPr>
        <p:spPr>
          <a:xfrm>
            <a:off x="8242142" y="5622593"/>
            <a:ext cx="315699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latin typeface="+mj-lt"/>
                <a:ea typeface="Arial Rounded MT Bold" charset="0"/>
                <a:cs typeface="Arial Rounded MT Bold" charset="0"/>
              </a:rPr>
              <a:t>Whole child</a:t>
            </a:r>
            <a:endParaRPr lang="en-US" sz="2500" dirty="0">
              <a:latin typeface="+mj-lt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330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CFFCC6-A748-47DE-9658-8A9EFF98B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5"/>
          <a:stretch/>
        </p:blipFill>
        <p:spPr>
          <a:xfrm>
            <a:off x="7189364" y="365038"/>
            <a:ext cx="4876800" cy="6492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DC69F0-9186-4C46-B989-011B7912C003}"/>
              </a:ext>
            </a:extLst>
          </p:cNvPr>
          <p:cNvSpPr/>
          <p:nvPr/>
        </p:nvSpPr>
        <p:spPr>
          <a:xfrm>
            <a:off x="304800" y="190930"/>
            <a:ext cx="82428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ea typeface="Arial Rounded MT Bold" charset="0"/>
                <a:cs typeface="Arial Rounded MT Bold" charset="0"/>
              </a:rPr>
              <a:t>MarvellousMe will super charge family conversations about school and help your child do better.</a:t>
            </a:r>
          </a:p>
          <a:p>
            <a:r>
              <a:rPr lang="en-US" sz="4000" dirty="0">
                <a:ea typeface="Arial Rounded MT Bold" charset="0"/>
                <a:cs typeface="Arial Rounded MT Bold" charset="0"/>
              </a:rPr>
              <a:t>Its exciting, simple and free.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47753B-D4D3-4D76-A583-61A714FF7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799" y="2284851"/>
            <a:ext cx="8600662" cy="4571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133F6D-F6EC-4776-962B-389C65984AD6}"/>
              </a:ext>
            </a:extLst>
          </p:cNvPr>
          <p:cNvSpPr txBox="1"/>
          <p:nvPr/>
        </p:nvSpPr>
        <p:spPr>
          <a:xfrm>
            <a:off x="748688" y="3231392"/>
            <a:ext cx="7494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What did you learn today?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What’s your award for?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Have you got any homework or messages?</a:t>
            </a:r>
          </a:p>
        </p:txBody>
      </p:sp>
    </p:spTree>
    <p:extLst>
      <p:ext uri="{BB962C8B-B14F-4D97-AF65-F5344CB8AC3E}">
        <p14:creationId xmlns:p14="http://schemas.microsoft.com/office/powerpoint/2010/main" val="687096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3CDEA9-CB3A-4628-9F80-C59B6B272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1F4FFD-54CB-4D0B-AEAA-8E5C1F523CCE}"/>
              </a:ext>
            </a:extLst>
          </p:cNvPr>
          <p:cNvSpPr/>
          <p:nvPr/>
        </p:nvSpPr>
        <p:spPr>
          <a:xfrm>
            <a:off x="6685722" y="1206526"/>
            <a:ext cx="533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ea typeface="Arial Rounded MT Bold" charset="0"/>
                <a:cs typeface="Arial Rounded MT Bold" charset="0"/>
              </a:rPr>
              <a:t>Teachers will send you</a:t>
            </a:r>
            <a:r>
              <a:rPr lang="en-US" sz="4000" b="1" dirty="0">
                <a:ea typeface="Arial Rounded MT Bold" charset="0"/>
                <a:cs typeface="Arial Rounded MT Bold" charset="0"/>
              </a:rPr>
              <a:t> Activities</a:t>
            </a:r>
            <a:r>
              <a:rPr lang="en-US" sz="4000" dirty="0">
                <a:ea typeface="Arial Rounded MT Bold" charset="0"/>
                <a:cs typeface="Arial Rounded MT Bold" charset="0"/>
              </a:rPr>
              <a:t> sharing what your child is learning and</a:t>
            </a:r>
          </a:p>
          <a:p>
            <a:r>
              <a:rPr lang="en-US" sz="4000" b="1" dirty="0">
                <a:ea typeface="Arial Rounded MT Bold" charset="0"/>
                <a:cs typeface="Arial Rounded MT Bold" charset="0"/>
              </a:rPr>
              <a:t>Badges </a:t>
            </a:r>
            <a:r>
              <a:rPr lang="en-US" sz="4000" dirty="0">
                <a:ea typeface="Arial Rounded MT Bold" charset="0"/>
                <a:cs typeface="Arial Rounded MT Bold" charset="0"/>
              </a:rPr>
              <a:t>to praise positive </a:t>
            </a:r>
            <a:r>
              <a:rPr lang="en-US" sz="4000" dirty="0" err="1">
                <a:ea typeface="Arial Rounded MT Bold" charset="0"/>
                <a:cs typeface="Arial Rounded MT Bold" charset="0"/>
              </a:rPr>
              <a:t>behaviour</a:t>
            </a:r>
            <a:r>
              <a:rPr lang="en-US" sz="4000" dirty="0">
                <a:ea typeface="Arial Rounded MT Bold" charset="0"/>
                <a:cs typeface="Arial Rounded MT Bold" charset="0"/>
              </a:rPr>
              <a:t> and celebrate their achievements.</a:t>
            </a:r>
            <a:endParaRPr lang="en-US" sz="3200" dirty="0"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80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12B97C-A7E2-430E-81FD-56435E3DA49F}"/>
              </a:ext>
            </a:extLst>
          </p:cNvPr>
          <p:cNvSpPr txBox="1"/>
          <p:nvPr/>
        </p:nvSpPr>
        <p:spPr>
          <a:xfrm>
            <a:off x="12927496" y="353087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EB8F0-34B9-4C03-A477-709BD1289F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7"/>
          <a:stretch/>
        </p:blipFill>
        <p:spPr>
          <a:xfrm>
            <a:off x="109728" y="0"/>
            <a:ext cx="58948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B0802-9764-446B-947E-AE2AF9B0A4E0}"/>
              </a:ext>
            </a:extLst>
          </p:cNvPr>
          <p:cNvSpPr txBox="1"/>
          <p:nvPr/>
        </p:nvSpPr>
        <p:spPr>
          <a:xfrm>
            <a:off x="5751444" y="706086"/>
            <a:ext cx="63308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PING! </a:t>
            </a:r>
          </a:p>
          <a:p>
            <a:endParaRPr lang="en-US" sz="4000" dirty="0"/>
          </a:p>
          <a:p>
            <a:r>
              <a:rPr lang="en-US" sz="4000" dirty="0"/>
              <a:t>You will receive a instant and personal alert on your smartphone, tablet or PC, telling you that your child has done something </a:t>
            </a:r>
            <a:r>
              <a:rPr lang="en-US" sz="4000" dirty="0" err="1"/>
              <a:t>marvellous</a:t>
            </a:r>
            <a:r>
              <a:rPr lang="en-US" sz="4000" dirty="0"/>
              <a:t>.</a:t>
            </a:r>
          </a:p>
          <a:p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126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6A05E4-0867-42AE-B0EF-737CC7C9E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6947" r="7410" b="1420"/>
          <a:stretch/>
        </p:blipFill>
        <p:spPr>
          <a:xfrm>
            <a:off x="210576" y="679454"/>
            <a:ext cx="8032276" cy="57904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66D6E0-AB0A-411D-A28D-AEAF36292E74}"/>
              </a:ext>
            </a:extLst>
          </p:cNvPr>
          <p:cNvSpPr/>
          <p:nvPr/>
        </p:nvSpPr>
        <p:spPr>
          <a:xfrm>
            <a:off x="4226714" y="158172"/>
            <a:ext cx="80322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It’s perfect for split families and you can invite other family members so they too can share in the good news.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9DF9E-D5B3-4C1C-B1C9-D85937AC6EF4}"/>
              </a:ext>
            </a:extLst>
          </p:cNvPr>
          <p:cNvSpPr txBox="1"/>
          <p:nvPr/>
        </p:nvSpPr>
        <p:spPr>
          <a:xfrm>
            <a:off x="7129670" y="4371012"/>
            <a:ext cx="48517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It’s guaranteed to make everyone smile, any time, any where.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4374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15BB9A-1A26-4B02-BBE7-1EF80E259B8C}"/>
              </a:ext>
            </a:extLst>
          </p:cNvPr>
          <p:cNvSpPr/>
          <p:nvPr/>
        </p:nvSpPr>
        <p:spPr>
          <a:xfrm>
            <a:off x="6096000" y="410959"/>
            <a:ext cx="6096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MarvellousMes lead to more meaningful conversations at home with your child. </a:t>
            </a:r>
          </a:p>
          <a:p>
            <a:endParaRPr lang="en-US" sz="4000" dirty="0"/>
          </a:p>
          <a:p>
            <a:r>
              <a:rPr lang="en-US" sz="4000" dirty="0">
                <a:ea typeface="Arial Rounded MT Bold" charset="0"/>
                <a:cs typeface="Arial Rounded MT Bold" charset="0"/>
              </a:rPr>
              <a:t>Children love to make their parents proud, plus they are happier and do better when their parents are involved in their school day.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CDE93-F53E-4B7F-90DD-436B971C4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" y="381000"/>
            <a:ext cx="6096000" cy="60960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55179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B526A-7218-4605-B10C-18164EC4D022}"/>
              </a:ext>
            </a:extLst>
          </p:cNvPr>
          <p:cNvSpPr/>
          <p:nvPr/>
        </p:nvSpPr>
        <p:spPr>
          <a:xfrm>
            <a:off x="0" y="694853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/>
              <a:t>Become a Super Parent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5A2C39-3479-4A1E-AB3E-5F1C9FBD20FB}"/>
              </a:ext>
            </a:extLst>
          </p:cNvPr>
          <p:cNvSpPr/>
          <p:nvPr/>
        </p:nvSpPr>
        <p:spPr>
          <a:xfrm>
            <a:off x="508000" y="1282005"/>
            <a:ext cx="11303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latin typeface="+mj-lt"/>
            </a:endParaRPr>
          </a:p>
          <a:p>
            <a:r>
              <a:rPr lang="en-US" sz="4000" dirty="0"/>
              <a:t>Your child’s teacher or the school office can provide you with your child’s unique join letter containing instructions to quickly get you started. 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F242B94-9C1B-45DA-ADE2-756A254EA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57300" y="20647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92E41A-1586-4915-8AFA-ABFE14EA2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88" y="3095538"/>
            <a:ext cx="4029512" cy="3762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13FC89-CD8F-4454-9557-9805564C58BC}"/>
              </a:ext>
            </a:extLst>
          </p:cNvPr>
          <p:cNvSpPr txBox="1"/>
          <p:nvPr/>
        </p:nvSpPr>
        <p:spPr>
          <a:xfrm>
            <a:off x="508000" y="4174435"/>
            <a:ext cx="74433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Remember, MarvellousMe is </a:t>
            </a:r>
            <a:r>
              <a:rPr lang="en-US" sz="4000" u="sng" dirty="0"/>
              <a:t>free</a:t>
            </a:r>
            <a:r>
              <a:rPr lang="en-US" sz="4000" dirty="0"/>
              <a:t> and </a:t>
            </a:r>
            <a:r>
              <a:rPr lang="en-US" sz="4000" u="sng" dirty="0"/>
              <a:t>simple to use </a:t>
            </a:r>
            <a:r>
              <a:rPr lang="en-US" sz="4000" dirty="0"/>
              <a:t>- We know you will love it!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246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219</Words>
  <Application>Microsoft Office PowerPoint</Application>
  <PresentationFormat>Widescreen</PresentationFormat>
  <Paragraphs>23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Mikki Burt</dc:creator>
  <cp:lastModifiedBy>Milli Whitehead (MarvellousMe)</cp:lastModifiedBy>
  <cp:revision>10</cp:revision>
  <dcterms:created xsi:type="dcterms:W3CDTF">2019-03-01T13:42:11Z</dcterms:created>
  <dcterms:modified xsi:type="dcterms:W3CDTF">2023-03-28T10:53:51Z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5a5b6dc-5ae1-4e69-b825-8a23bb525c32_Enabled">
    <vt:lpwstr>true</vt:lpwstr>
  </property>
  <property fmtid="{D5CDD505-2E9C-101B-9397-08002B2CF9AE}" pid="3" name="MSIP_Label_25a5b6dc-5ae1-4e69-b825-8a23bb525c32_SetDate">
    <vt:lpwstr>2023-03-28T10:53:32Z</vt:lpwstr>
  </property>
  <property fmtid="{D5CDD505-2E9C-101B-9397-08002B2CF9AE}" pid="4" name="MSIP_Label_25a5b6dc-5ae1-4e69-b825-8a23bb525c32_Method">
    <vt:lpwstr>Standard</vt:lpwstr>
  </property>
  <property fmtid="{D5CDD505-2E9C-101B-9397-08002B2CF9AE}" pid="5" name="MSIP_Label_25a5b6dc-5ae1-4e69-b825-8a23bb525c32_Name">
    <vt:lpwstr>Confidential</vt:lpwstr>
  </property>
  <property fmtid="{D5CDD505-2E9C-101B-9397-08002B2CF9AE}" pid="6" name="MSIP_Label_25a5b6dc-5ae1-4e69-b825-8a23bb525c32_SiteId">
    <vt:lpwstr>741678da-616a-4cd9-a82b-b5b4cf804f44</vt:lpwstr>
  </property>
  <property fmtid="{D5CDD505-2E9C-101B-9397-08002B2CF9AE}" pid="7" name="MSIP_Label_25a5b6dc-5ae1-4e69-b825-8a23bb525c32_ActionId">
    <vt:lpwstr>5058389c-b347-49f5-8cdd-2a62eb6bce8c</vt:lpwstr>
  </property>
  <property fmtid="{D5CDD505-2E9C-101B-9397-08002B2CF9AE}" pid="8" name="MSIP_Label_25a5b6dc-5ae1-4e69-b825-8a23bb525c32_ContentBits">
    <vt:lpwstr>0</vt:lpwstr>
  </property>
</Properties>
</file>